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Roboto"/>
      <p:regular r:id="rId73"/>
      <p:bold r:id="rId74"/>
      <p:italic r:id="rId75"/>
      <p:boldItalic r:id="rId76"/>
    </p:embeddedFont>
    <p:embeddedFont>
      <p:font typeface="Lato"/>
      <p:regular r:id="rId77"/>
      <p:bold r:id="rId78"/>
      <p:italic r:id="rId79"/>
      <p:boldItalic r:id="rId80"/>
    </p:embeddedFont>
    <p:embeddedFont>
      <p:font typeface="Raleway Medium"/>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alewayMedium-boldItalic.fntdata"/><Relationship Id="rId83" Type="http://schemas.openxmlformats.org/officeDocument/2006/relationships/font" Target="fonts/RalewayMedium-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boldItalic.fntdata"/><Relationship Id="rId82" Type="http://schemas.openxmlformats.org/officeDocument/2006/relationships/font" Target="fonts/RalewayMedium-bold.fntdata"/><Relationship Id="rId81" Type="http://schemas.openxmlformats.org/officeDocument/2006/relationships/font" Target="fonts/Raleway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schemas.openxmlformats.org/officeDocument/2006/relationships/font" Target="fonts/Lato-regular.fnt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79" Type="http://schemas.openxmlformats.org/officeDocument/2006/relationships/font" Target="fonts/Lato-italic.fntdata"/><Relationship Id="rId34" Type="http://schemas.openxmlformats.org/officeDocument/2006/relationships/slide" Target="slides/slide29.xml"/><Relationship Id="rId78" Type="http://schemas.openxmlformats.org/officeDocument/2006/relationships/font" Target="fonts/Lato-bold.fntdata"/><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ebed85c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ebed85c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6176c504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6176c504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eb00a303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5eb00a303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5ba26348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55ba26348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176c504d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176c504d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5ba2634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5ba2634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176c504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176c504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176c504d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176c504d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6176c504d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6176c504d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5ba26348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5ba26348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5a86e1efa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a86e1efa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176c504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176c504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5ba26348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5ba26348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5ba26348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5ba26348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5ba26348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5ba26348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5ba26348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5ba26348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6176c504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6176c504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ebed85c6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ebed85c6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e1d8c6c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e1d8c6c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5eb00a30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5eb00a30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e1d8c6c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e1d8c6c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a86e1efa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86e1efa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6176c504d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6176c504d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e1d8c6ce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e1d8c6ce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e1d8c6ce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e1d8c6ce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6e1d8c6c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6e1d8c6c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6e1d8c6c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6e1d8c6c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6e1d8c6c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6e1d8c6c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6e1d8c6ce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6e1d8c6ce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e1d8c6ce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6e1d8c6ce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5eb00a303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5eb00a303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62d2b6b1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62d2b6b1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eb00a3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eb00a3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62d2b6b15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62d2b6b15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62d2b6b15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62d2b6b15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2d2b6b15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2d2b6b15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2d2b6b15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62d2b6b15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62d2b6b15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62d2b6b15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62d2b6b15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62d2b6b15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2d2b6b15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62d2b6b15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62d2b6b15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62d2b6b15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62d2b6b15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62d2b6b15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62d2b6b15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62d2b6b15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ebed85c6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ebed85c6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62d2b6b15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62d2b6b15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62d2b6b15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62d2b6b15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2d2b6b15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2d2b6b15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62d2b6b15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62d2b6b15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62d2b6b15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62d2b6b15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62d2b6b15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62d2b6b15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62d2b6b15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62d2b6b1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62d2b6b15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62d2b6b15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5aee70433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aee70433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e1d8c6c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6e1d8c6c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176c504d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176c504d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Service discovery and load balancing</a:t>
            </a:r>
            <a:r>
              <a:rPr lang="en" sz="1000">
                <a:solidFill>
                  <a:srgbClr val="222222"/>
                </a:solidFill>
                <a:highlight>
                  <a:schemeClr val="lt1"/>
                </a:highlight>
                <a:latin typeface="Roboto"/>
                <a:ea typeface="Roboto"/>
                <a:cs typeface="Roboto"/>
                <a:sym typeface="Roboto"/>
              </a:rPr>
              <a:t> Kubernetes can expose a container using the DNS name or using their own IP address. If traffic to a container is high, Kubernetes is able to load balance and distribute the network traffic so that the deployment is stable.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Storage orchestration</a:t>
            </a:r>
            <a:r>
              <a:rPr lang="en" sz="1000">
                <a:solidFill>
                  <a:srgbClr val="222222"/>
                </a:solidFill>
                <a:highlight>
                  <a:schemeClr val="lt1"/>
                </a:highlight>
                <a:latin typeface="Roboto"/>
                <a:ea typeface="Roboto"/>
                <a:cs typeface="Roboto"/>
                <a:sym typeface="Roboto"/>
              </a:rPr>
              <a:t> Kubernetes allows you to automatically mount a storage system of your choice, such as local storages, public cloud providers, and more.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Automated rollouts and rollbacks</a:t>
            </a:r>
            <a:r>
              <a:rPr lang="en" sz="1000">
                <a:solidFill>
                  <a:srgbClr val="222222"/>
                </a:solidFill>
                <a:highlight>
                  <a:schemeClr val="lt1"/>
                </a:highlight>
                <a:latin typeface="Roboto"/>
                <a:ea typeface="Roboto"/>
                <a:cs typeface="Roboto"/>
                <a:sym typeface="Roboto"/>
              </a:rPr>
              <a:t> You can describe the desired state for your deployed containers using Kubernetes, and it can change the actual state to the desired state at a controlled rate. For example, you can automate Kubernetes to create new containers for your deployment, remove existing containers and adopt all their resources to the new container.</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Automatic bin packing</a:t>
            </a:r>
            <a:r>
              <a:rPr lang="en" sz="1000">
                <a:solidFill>
                  <a:srgbClr val="222222"/>
                </a:solidFill>
                <a:highlight>
                  <a:schemeClr val="lt1"/>
                </a:highlight>
                <a:latin typeface="Roboto"/>
                <a:ea typeface="Roboto"/>
                <a:cs typeface="Roboto"/>
                <a:sym typeface="Roboto"/>
              </a:rPr>
              <a:t> You provide Kubernetes with a cluster of nodes that it can use to run containerized tasks. You tell Kubernetes how much CPU and memory (RAM) each container needs. Kubernetes can fit containers onto your nodes to make the best use of your resources.</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Self-healing</a:t>
            </a:r>
            <a:r>
              <a:rPr lang="en" sz="1000">
                <a:solidFill>
                  <a:srgbClr val="222222"/>
                </a:solidFill>
                <a:highlight>
                  <a:schemeClr val="lt1"/>
                </a:highlight>
                <a:latin typeface="Roboto"/>
                <a:ea typeface="Roboto"/>
                <a:cs typeface="Roboto"/>
                <a:sym typeface="Roboto"/>
              </a:rPr>
              <a:t> Kubernetes restarts containers that fail, replaces containers, kills containers that don't respond to your user-defined health check, and doesn't advertise them to clients until they are ready to serve.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Secret and configuration management</a:t>
            </a:r>
            <a:r>
              <a:rPr lang="en" sz="1000">
                <a:solidFill>
                  <a:srgbClr val="222222"/>
                </a:solidFill>
                <a:highlight>
                  <a:schemeClr val="lt1"/>
                </a:highlight>
                <a:latin typeface="Roboto"/>
                <a:ea typeface="Roboto"/>
                <a:cs typeface="Roboto"/>
                <a:sym typeface="Roboto"/>
              </a:rPr>
              <a:t> Kubernetes lets you store and manage sensitive information, such as passwords, OAuth tokens, and SSH keys. You can deploy and update secrets and application configuration without rebuilding your container images, and without exposing secrets in your stack configuration.</a:t>
            </a:r>
            <a:endParaRPr sz="10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6e1d8c6ce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6e1d8c6ce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6e1d8c6ce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6e1d8c6ce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6e1d8c6ce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6e1d8c6ce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6e1d8c6ce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6e1d8c6ce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176c504d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176c504d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176c504d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176c504d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Service discovery and load balancing</a:t>
            </a:r>
            <a:r>
              <a:rPr lang="en" sz="1000">
                <a:solidFill>
                  <a:srgbClr val="222222"/>
                </a:solidFill>
                <a:highlight>
                  <a:schemeClr val="lt1"/>
                </a:highlight>
                <a:latin typeface="Roboto"/>
                <a:ea typeface="Roboto"/>
                <a:cs typeface="Roboto"/>
                <a:sym typeface="Roboto"/>
              </a:rPr>
              <a:t> Kubernetes can expose a container using the DNS name or using their own IP address. If traffic to a container is high, Kubernetes is able to load balance and distribute the network traffic so that the deployment is stable.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Storage orchestration</a:t>
            </a:r>
            <a:r>
              <a:rPr lang="en" sz="1000">
                <a:solidFill>
                  <a:srgbClr val="222222"/>
                </a:solidFill>
                <a:highlight>
                  <a:schemeClr val="lt1"/>
                </a:highlight>
                <a:latin typeface="Roboto"/>
                <a:ea typeface="Roboto"/>
                <a:cs typeface="Roboto"/>
                <a:sym typeface="Roboto"/>
              </a:rPr>
              <a:t> Kubernetes allows you to automatically mount a storage system of your choice, such as local storages, public cloud providers, and more.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Automated rollouts and rollbacks</a:t>
            </a:r>
            <a:r>
              <a:rPr lang="en" sz="1000">
                <a:solidFill>
                  <a:srgbClr val="222222"/>
                </a:solidFill>
                <a:highlight>
                  <a:schemeClr val="lt1"/>
                </a:highlight>
                <a:latin typeface="Roboto"/>
                <a:ea typeface="Roboto"/>
                <a:cs typeface="Roboto"/>
                <a:sym typeface="Roboto"/>
              </a:rPr>
              <a:t> You can describe the desired state for your deployed containers using Kubernetes, and it can change the actual state to the desired state at a controlled rate. For example, you can automate Kubernetes to create new containers for your deployment, remove existing containers and adopt all their resources to the new container.</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Automatic bin packing</a:t>
            </a:r>
            <a:r>
              <a:rPr lang="en" sz="1000">
                <a:solidFill>
                  <a:srgbClr val="222222"/>
                </a:solidFill>
                <a:highlight>
                  <a:schemeClr val="lt1"/>
                </a:highlight>
                <a:latin typeface="Roboto"/>
                <a:ea typeface="Roboto"/>
                <a:cs typeface="Roboto"/>
                <a:sym typeface="Roboto"/>
              </a:rPr>
              <a:t> You provide Kubernetes with a cluster of nodes that it can use to run containerized tasks. You tell Kubernetes how much CPU and memory (RAM) each container needs. Kubernetes can fit containers onto your nodes to make the best use of your resources.</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Self-healing</a:t>
            </a:r>
            <a:r>
              <a:rPr lang="en" sz="1000">
                <a:solidFill>
                  <a:srgbClr val="222222"/>
                </a:solidFill>
                <a:highlight>
                  <a:schemeClr val="lt1"/>
                </a:highlight>
                <a:latin typeface="Roboto"/>
                <a:ea typeface="Roboto"/>
                <a:cs typeface="Roboto"/>
                <a:sym typeface="Roboto"/>
              </a:rPr>
              <a:t> Kubernetes restarts containers that fail, replaces containers, kills containers that don't respond to your user-defined health check, and doesn't advertise them to clients until they are ready to serve.</a:t>
            </a:r>
            <a:endParaRPr sz="1000">
              <a:solidFill>
                <a:srgbClr val="222222"/>
              </a:solidFill>
              <a:highlight>
                <a:schemeClr val="lt1"/>
              </a:highlight>
              <a:latin typeface="Roboto"/>
              <a:ea typeface="Roboto"/>
              <a:cs typeface="Roboto"/>
              <a:sym typeface="Roboto"/>
            </a:endParaRPr>
          </a:p>
          <a:p>
            <a:pPr indent="-292100" lvl="0" marL="4572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Secret and configuration management</a:t>
            </a:r>
            <a:r>
              <a:rPr lang="en" sz="1000">
                <a:solidFill>
                  <a:srgbClr val="222222"/>
                </a:solidFill>
                <a:highlight>
                  <a:schemeClr val="lt1"/>
                </a:highlight>
                <a:latin typeface="Roboto"/>
                <a:ea typeface="Roboto"/>
                <a:cs typeface="Roboto"/>
                <a:sym typeface="Roboto"/>
              </a:rPr>
              <a:t> Kubernetes lets you store and manage sensitive information, such as passwords, OAuth tokens, and SSH keys. You can deploy and update secrets and application configuration without rebuilding your container images, and without exposing secrets in your stack configuration.</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5ba26348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5ba26348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kubernetes.io/docs/concepts/architecture/nodes/" TargetMode="External"/><Relationship Id="rId4" Type="http://schemas.openxmlformats.org/officeDocument/2006/relationships/hyperlink" Target="https://kubernetes.io/docs/concepts/containers/" TargetMode="External"/><Relationship Id="rId11" Type="http://schemas.openxmlformats.org/officeDocument/2006/relationships/hyperlink" Target="https://cri-o.io/#what-is-cri-o" TargetMode="External"/><Relationship Id="rId10" Type="http://schemas.openxmlformats.org/officeDocument/2006/relationships/hyperlink" Target="https://containerd.io/docs/" TargetMode="External"/><Relationship Id="rId12" Type="http://schemas.openxmlformats.org/officeDocument/2006/relationships/image" Target="../media/image8.png"/><Relationship Id="rId9" Type="http://schemas.openxmlformats.org/officeDocument/2006/relationships/hyperlink" Target="https://docs.docker.com/engine/" TargetMode="External"/><Relationship Id="rId5" Type="http://schemas.openxmlformats.org/officeDocument/2006/relationships/hyperlink" Target="https://kubernetes.io/docs/concepts/workloads/pods/" TargetMode="External"/><Relationship Id="rId6" Type="http://schemas.openxmlformats.org/officeDocument/2006/relationships/hyperlink" Target="https://kubernetes.io/docs/concepts/architecture/nodes/" TargetMode="External"/><Relationship Id="rId7" Type="http://schemas.openxmlformats.org/officeDocument/2006/relationships/hyperlink" Target="https://kubernetes.io/docs/concepts/services-networking/service/" TargetMode="External"/><Relationship Id="rId8" Type="http://schemas.openxmlformats.org/officeDocument/2006/relationships/hyperlink" Target="https://kubernetes.io/docs/reference/command-line-tools-reference/kube-prox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hyperlink" Target="https://kubernetes.io/docs/concepts/services-networking/ingress/" TargetMode="External"/><Relationship Id="rId5" Type="http://schemas.openxmlformats.org/officeDocument/2006/relationships/hyperlink" Target="https://kubernetes.io/docs/concepts/services-networking/service/" TargetMode="External"/><Relationship Id="rId6" Type="http://schemas.openxmlformats.org/officeDocument/2006/relationships/hyperlink" Target="https://kubernetes.io/docs/concepts/services-networking/service/#nodeport" TargetMode="External"/><Relationship Id="rId7" Type="http://schemas.openxmlformats.org/officeDocument/2006/relationships/hyperlink" Target="https://kubernetes.io/docs/concepts/services-networking/service/#loadbalancer" TargetMode="External"/><Relationship Id="rId8"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gif"/><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gif"/><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hyperlink" Target="https://azure.microsoft.com/services/kubernetes-service/?WT.mc_id=containers-19838-ludossan" TargetMode="External"/><Relationship Id="rId5" Type="http://schemas.openxmlformats.org/officeDocument/2006/relationships/hyperlink" Target="https://azure.microsoft.com/services/kubernetes-service/?WT.mc_id=containers-19838-ludossan" TargetMode="External"/><Relationship Id="rId6" Type="http://schemas.openxmlformats.org/officeDocument/2006/relationships/hyperlink" Target="https://azure.microsoft.com/services/kubernetes-service/?WT.mc_id=containers-19838-ludossan" TargetMode="External"/><Relationship Id="rId7"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5.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hyperlink" Target="https://medium.com/dictcp/kubernetes-gui-clients-in-2020-kube-dashboard-lens-octant-and-kubenav-ce28df9bb0f0#008c" TargetMode="External"/><Relationship Id="rId5" Type="http://schemas.openxmlformats.org/officeDocument/2006/relationships/hyperlink" Target="https://medium.com/dictcp/kubernetes-gui-clients-in-2020-kube-dashboard-lens-octant-and-kubenav-ce28df9bb0f0#01a8" TargetMode="External"/><Relationship Id="rId6" Type="http://schemas.openxmlformats.org/officeDocument/2006/relationships/hyperlink" Target="https://medium.com/dictcp/kubernetes-gui-clients-in-2020-kube-dashboard-lens-octant-and-kubenav-ce28df9bb0f0#6c54" TargetMode="External"/><Relationship Id="rId7" Type="http://schemas.openxmlformats.org/officeDocument/2006/relationships/hyperlink" Target="https://medium.com/dictcp/kubernetes-gui-clients-in-2020-kube-dashboard-lens-octant-and-kubenav-ce28df9bb0f0#b5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hyperlink" Target="https://git.onespan.com/devops-shared-platform/terraform/osp-aws-ek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git.onespan.com/mob/saas/rasp-project-fe/-/blob/main/helm/values.tmpl.yaml" TargetMode="External"/><Relationship Id="rId4" Type="http://schemas.openxmlformats.org/officeDocument/2006/relationships/hyperlink" Target="https://git.onespan.com/mob/saas/rasp-project-be/-/blob/main/helm/values.tmpl.yaml" TargetMode="External"/><Relationship Id="rId9" Type="http://schemas.openxmlformats.org/officeDocument/2006/relationships/hyperlink" Target="https://git.onespan.com/devops-shared-platform/helm/osp-stateless-app/-/blob/main/templates/service.yaml" TargetMode="External"/><Relationship Id="rId5" Type="http://schemas.openxmlformats.org/officeDocument/2006/relationships/hyperlink" Target="https://git.onespan.com/mob/saas/rasp-shielder-be/-/blob/main/helm/values.tmpl.yaml" TargetMode="External"/><Relationship Id="rId6" Type="http://schemas.openxmlformats.org/officeDocument/2006/relationships/hyperlink" Target="https://git.onespan.com/mob/saas/rasp-configuration-be/-/blob/main/helm/values.tmpl.yaml" TargetMode="External"/><Relationship Id="rId7" Type="http://schemas.openxmlformats.org/officeDocument/2006/relationships/hyperlink" Target="https://git.onespan.com/mob/saas/rasp-shielding-be/-/blob/main/helm/values.tmpl.yaml" TargetMode="External"/><Relationship Id="rId8" Type="http://schemas.openxmlformats.org/officeDocument/2006/relationships/hyperlink" Target="https://git.onespan.com/devops-shared-platform/helm/osp-stateless-app/-/blob/main/templates/ingress.ya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1" Type="http://schemas.openxmlformats.org/officeDocument/2006/relationships/hyperlink" Target="https://awstip.com/why-i-stumbled-upon-confluence-between-aws-load-balancers-and-kubernetes-service-c8603537ac9b" TargetMode="External"/><Relationship Id="rId10" Type="http://schemas.openxmlformats.org/officeDocument/2006/relationships/hyperlink" Target="https://medium.com/devops-mojo/kubernetes-service-types-overview-introduction-to-k8s-service-types-what-are-types-of-kubernetes-services-ea6db72c3f8c" TargetMode="External"/><Relationship Id="rId13" Type="http://schemas.openxmlformats.org/officeDocument/2006/relationships/hyperlink" Target="https://www.freecodecamp.org/news/what-is-a-helm-chart-tutorial-for-kubernetes-beginners/" TargetMode="External"/><Relationship Id="rId12" Type="http://schemas.openxmlformats.org/officeDocument/2006/relationships/hyperlink" Target="https://www.baeldung.com/ops/kubernetes-helm"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medium.com/avmconsulting-blog/how-to-perform-health-checks-in-kubernetes-k8s-a4e5300b1f9d" TargetMode="External"/><Relationship Id="rId4" Type="http://schemas.openxmlformats.org/officeDocument/2006/relationships/hyperlink" Target="https://medium.com/devops-mojo/kubernetes-ingress-overview-what-is-kubernetes-ingress-introduction-to-k8s-ingress-b0f81525ffe2" TargetMode="External"/><Relationship Id="rId9" Type="http://schemas.openxmlformats.org/officeDocument/2006/relationships/hyperlink" Target="https://medium.com/devops-mojo/kubernetes-architecture-overview-introduction-to-k8s-architecture-and-understanding-k8s-cluster-components-90e11eb34ccd" TargetMode="External"/><Relationship Id="rId15" Type="http://schemas.openxmlformats.org/officeDocument/2006/relationships/hyperlink" Target="https://www.clickittech.com/devops/kubernetes-autoscaling/" TargetMode="External"/><Relationship Id="rId14" Type="http://schemas.openxmlformats.org/officeDocument/2006/relationships/hyperlink" Target="https://blog.scaleway.com/understanding-kubernetes-autoscaling/" TargetMode="External"/><Relationship Id="rId16" Type="http://schemas.openxmlformats.org/officeDocument/2006/relationships/hyperlink" Target="https://learnk8s.io/kubernetes-autoscaling-strategies" TargetMode="External"/><Relationship Id="rId5" Type="http://schemas.openxmlformats.org/officeDocument/2006/relationships/hyperlink" Target="https://www.eksworkshop.com/beginner/130_exposing-service/ingress/" TargetMode="External"/><Relationship Id="rId6" Type="http://schemas.openxmlformats.org/officeDocument/2006/relationships/hyperlink" Target="https://medium.com/towards-data-science/how-to-set-up-ingress-controller-in-aws-eks-d745d9107307" TargetMode="External"/><Relationship Id="rId7" Type="http://schemas.openxmlformats.org/officeDocument/2006/relationships/hyperlink" Target="https://www.containiq.com/post/kubernetes-load-balancer" TargetMode="External"/><Relationship Id="rId8" Type="http://schemas.openxmlformats.org/officeDocument/2006/relationships/hyperlink" Target="https://www.baeldung.com/ops/kubernetes-hel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6.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412150" y="424575"/>
            <a:ext cx="6157500" cy="24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sz="3000"/>
          </a:p>
        </p:txBody>
      </p:sp>
      <p:sp>
        <p:nvSpPr>
          <p:cNvPr id="73" name="Google Shape;73;p13"/>
          <p:cNvSpPr txBox="1"/>
          <p:nvPr>
            <p:ph idx="1" type="subTitle"/>
          </p:nvPr>
        </p:nvSpPr>
        <p:spPr>
          <a:xfrm>
            <a:off x="4148775" y="3578625"/>
            <a:ext cx="4676400" cy="93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a:t>Date: 18th Oct 2022</a:t>
            </a:r>
            <a:endParaRPr/>
          </a:p>
          <a:p>
            <a:pPr indent="0" lvl="0" marL="0" rtl="0" algn="r">
              <a:spcBef>
                <a:spcPts val="0"/>
              </a:spcBef>
              <a:spcAft>
                <a:spcPts val="0"/>
              </a:spcAft>
              <a:buClr>
                <a:schemeClr val="dk2"/>
              </a:buClr>
              <a:buSzPts val="1100"/>
              <a:buFont typeface="Arial"/>
              <a:buNone/>
            </a:pPr>
            <a:r>
              <a:rPr b="1" lang="en" sz="2000"/>
              <a:t>Varun Nagpal</a:t>
            </a:r>
            <a:endParaRPr sz="2000"/>
          </a:p>
          <a:p>
            <a:pPr indent="0" lvl="0" marL="0" rtl="0" algn="r">
              <a:spcBef>
                <a:spcPts val="0"/>
              </a:spcBef>
              <a:spcAft>
                <a:spcPts val="0"/>
              </a:spcAft>
              <a:buNone/>
            </a:pPr>
            <a:r>
              <a:rPr b="1" lang="en"/>
              <a:t>(Senior Solution Architect) </a:t>
            </a:r>
            <a:endParaRPr b="1"/>
          </a:p>
        </p:txBody>
      </p:sp>
      <p:sp>
        <p:nvSpPr>
          <p:cNvPr id="74" name="Google Shape;74;p13"/>
          <p:cNvSpPr txBox="1"/>
          <p:nvPr>
            <p:ph type="ctrTitle"/>
          </p:nvPr>
        </p:nvSpPr>
        <p:spPr>
          <a:xfrm>
            <a:off x="2492550" y="1491500"/>
            <a:ext cx="6911100" cy="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u="sng"/>
              <a:t>How to do containers management, load balancing, a</a:t>
            </a:r>
            <a:r>
              <a:rPr i="1" lang="en" sz="2000" u="sng"/>
              <a:t>utoscaling, services discovery, routing in Kubernetes</a:t>
            </a:r>
            <a:endParaRPr i="1" sz="2000"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779600" y="-183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Architecture</a:t>
            </a:r>
            <a:endParaRPr sz="2000"/>
          </a:p>
        </p:txBody>
      </p:sp>
      <p:pic>
        <p:nvPicPr>
          <p:cNvPr id="132" name="Google Shape;132;p22"/>
          <p:cNvPicPr preferRelativeResize="0"/>
          <p:nvPr/>
        </p:nvPicPr>
        <p:blipFill>
          <a:blip r:embed="rId3">
            <a:alphaModFix/>
          </a:blip>
          <a:stretch>
            <a:fillRect/>
          </a:stretch>
        </p:blipFill>
        <p:spPr>
          <a:xfrm>
            <a:off x="152400" y="506675"/>
            <a:ext cx="8839201" cy="4130138"/>
          </a:xfrm>
          <a:prstGeom prst="rect">
            <a:avLst/>
          </a:prstGeom>
          <a:noFill/>
          <a:ln>
            <a:noFill/>
          </a:ln>
        </p:spPr>
      </p:pic>
      <p:sp>
        <p:nvSpPr>
          <p:cNvPr id="133" name="Google Shape;133;p22"/>
          <p:cNvSpPr txBox="1"/>
          <p:nvPr/>
        </p:nvSpPr>
        <p:spPr>
          <a:xfrm>
            <a:off x="551325" y="4693700"/>
            <a:ext cx="52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https://kubernetes.io/docs/concepts/overview/components/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779600" y="-94500"/>
            <a:ext cx="6729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 Cluster Architecture</a:t>
            </a:r>
            <a:endParaRPr sz="2000"/>
          </a:p>
        </p:txBody>
      </p:sp>
      <p:pic>
        <p:nvPicPr>
          <p:cNvPr id="139" name="Google Shape;139;p23"/>
          <p:cNvPicPr preferRelativeResize="0"/>
          <p:nvPr/>
        </p:nvPicPr>
        <p:blipFill>
          <a:blip r:embed="rId3">
            <a:alphaModFix/>
          </a:blip>
          <a:stretch>
            <a:fillRect/>
          </a:stretch>
        </p:blipFill>
        <p:spPr>
          <a:xfrm>
            <a:off x="152400" y="540900"/>
            <a:ext cx="8772138" cy="429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0200" y="-18300"/>
            <a:ext cx="8523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 Master Node (Control Plane) Architecture</a:t>
            </a:r>
            <a:endParaRPr sz="2000"/>
          </a:p>
        </p:txBody>
      </p:sp>
      <p:pic>
        <p:nvPicPr>
          <p:cNvPr id="145" name="Google Shape;145;p24"/>
          <p:cNvPicPr preferRelativeResize="0"/>
          <p:nvPr/>
        </p:nvPicPr>
        <p:blipFill>
          <a:blip r:embed="rId3">
            <a:alphaModFix/>
          </a:blip>
          <a:stretch>
            <a:fillRect/>
          </a:stretch>
        </p:blipFill>
        <p:spPr>
          <a:xfrm>
            <a:off x="0" y="617100"/>
            <a:ext cx="7415127" cy="3723776"/>
          </a:xfrm>
          <a:prstGeom prst="rect">
            <a:avLst/>
          </a:prstGeom>
          <a:noFill/>
          <a:ln>
            <a:noFill/>
          </a:ln>
        </p:spPr>
      </p:pic>
      <p:sp>
        <p:nvSpPr>
          <p:cNvPr id="146" name="Google Shape;146;p24"/>
          <p:cNvSpPr txBox="1"/>
          <p:nvPr/>
        </p:nvSpPr>
        <p:spPr>
          <a:xfrm>
            <a:off x="7246175" y="473500"/>
            <a:ext cx="24468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Kubectl</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Authorization</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REST API Server</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Controller Manager</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Scheduler</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Etcd (Data Store)</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One or Many Nodes</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607600" y="181925"/>
            <a:ext cx="5736600" cy="4394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000">
              <a:solidFill>
                <a:srgbClr val="222222"/>
              </a:solidFill>
              <a:highlight>
                <a:srgbClr val="FFFFFF"/>
              </a:highlight>
              <a:latin typeface="Roboto"/>
              <a:ea typeface="Roboto"/>
              <a:cs typeface="Roboto"/>
              <a:sym typeface="Roboto"/>
            </a:endParaRPr>
          </a:p>
          <a:p>
            <a:pPr indent="-292100" lvl="1" marL="914400" rtl="0" algn="l">
              <a:spcBef>
                <a:spcPts val="120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Kubelet</a:t>
            </a:r>
            <a:endParaRPr b="1" sz="1000">
              <a:solidFill>
                <a:srgbClr val="222222"/>
              </a:solidFill>
              <a:highlight>
                <a:schemeClr val="lt1"/>
              </a:highlight>
              <a:latin typeface="Roboto"/>
              <a:ea typeface="Roboto"/>
              <a:cs typeface="Roboto"/>
              <a:sym typeface="Roboto"/>
            </a:endParaRPr>
          </a:p>
          <a:p>
            <a:pPr indent="-292100" lvl="2" marL="1371600" rtl="0" algn="l">
              <a:lnSpc>
                <a:spcPct val="115000"/>
              </a:lnSpc>
              <a:spcBef>
                <a:spcPts val="0"/>
              </a:spcBef>
              <a:spcAft>
                <a:spcPts val="0"/>
              </a:spcAft>
              <a:buClr>
                <a:srgbClr val="222222"/>
              </a:buClr>
              <a:buSzPts val="1000"/>
              <a:buFont typeface="Roboto"/>
              <a:buChar char="■"/>
            </a:pPr>
            <a:r>
              <a:rPr lang="en" sz="1000">
                <a:solidFill>
                  <a:srgbClr val="222222"/>
                </a:solidFill>
                <a:highlight>
                  <a:srgbClr val="FFFFFF"/>
                </a:highlight>
                <a:latin typeface="Roboto"/>
                <a:ea typeface="Roboto"/>
                <a:cs typeface="Roboto"/>
                <a:sym typeface="Roboto"/>
              </a:rPr>
              <a:t>An agent that runs on each </a:t>
            </a:r>
            <a:r>
              <a:rPr lang="en" sz="1000">
                <a:solidFill>
                  <a:srgbClr val="222222"/>
                </a:solidFill>
                <a:highlight>
                  <a:srgbClr val="FFFFFF"/>
                </a:highlight>
                <a:uFill>
                  <a:noFill/>
                </a:uFill>
                <a:latin typeface="Roboto"/>
                <a:ea typeface="Roboto"/>
                <a:cs typeface="Roboto"/>
                <a:sym typeface="Roboto"/>
                <a:hlinkClick r:id="rId3">
                  <a:extLst>
                    <a:ext uri="{A12FA001-AC4F-418D-AE19-62706E023703}">
                      <ahyp:hlinkClr val="tx"/>
                    </a:ext>
                  </a:extLst>
                </a:hlinkClick>
              </a:rPr>
              <a:t>node</a:t>
            </a:r>
            <a:r>
              <a:rPr lang="en" sz="1000">
                <a:solidFill>
                  <a:srgbClr val="222222"/>
                </a:solidFill>
                <a:highlight>
                  <a:srgbClr val="FFFFFF"/>
                </a:highlight>
                <a:latin typeface="Roboto"/>
                <a:ea typeface="Roboto"/>
                <a:cs typeface="Roboto"/>
                <a:sym typeface="Roboto"/>
              </a:rPr>
              <a:t> in the cluster. It makes sure that </a:t>
            </a:r>
            <a:r>
              <a:rPr lang="en" sz="1000">
                <a:solidFill>
                  <a:srgbClr val="222222"/>
                </a:solidFill>
                <a:highlight>
                  <a:srgbClr val="FFFFFF"/>
                </a:highlight>
                <a:uFill>
                  <a:noFill/>
                </a:uFill>
                <a:latin typeface="Roboto"/>
                <a:ea typeface="Roboto"/>
                <a:cs typeface="Roboto"/>
                <a:sym typeface="Roboto"/>
                <a:hlinkClick r:id="rId4">
                  <a:extLst>
                    <a:ext uri="{A12FA001-AC4F-418D-AE19-62706E023703}">
                      <ahyp:hlinkClr val="tx"/>
                    </a:ext>
                  </a:extLst>
                </a:hlinkClick>
              </a:rPr>
              <a:t>containers</a:t>
            </a:r>
            <a:r>
              <a:rPr lang="en" sz="1000">
                <a:solidFill>
                  <a:srgbClr val="222222"/>
                </a:solidFill>
                <a:highlight>
                  <a:srgbClr val="FFFFFF"/>
                </a:highlight>
                <a:latin typeface="Roboto"/>
                <a:ea typeface="Roboto"/>
                <a:cs typeface="Roboto"/>
                <a:sym typeface="Roboto"/>
              </a:rPr>
              <a:t> are running in a </a:t>
            </a:r>
            <a:r>
              <a:rPr lang="en" sz="1000">
                <a:solidFill>
                  <a:srgbClr val="222222"/>
                </a:solidFill>
                <a:highlight>
                  <a:srgbClr val="FFFFFF"/>
                </a:highlight>
                <a:uFill>
                  <a:noFill/>
                </a:uFill>
                <a:latin typeface="Roboto"/>
                <a:ea typeface="Roboto"/>
                <a:cs typeface="Roboto"/>
                <a:sym typeface="Roboto"/>
                <a:hlinkClick r:id="rId5">
                  <a:extLst>
                    <a:ext uri="{A12FA001-AC4F-418D-AE19-62706E023703}">
                      <ahyp:hlinkClr val="tx"/>
                    </a:ext>
                  </a:extLst>
                </a:hlinkClick>
              </a:rPr>
              <a:t>Pod</a:t>
            </a:r>
            <a:r>
              <a:rPr lang="en" sz="1000">
                <a:solidFill>
                  <a:srgbClr val="222222"/>
                </a:solidFill>
                <a:highlight>
                  <a:srgbClr val="FFFFFF"/>
                </a:highlight>
                <a:latin typeface="Roboto"/>
                <a:ea typeface="Roboto"/>
                <a:cs typeface="Roboto"/>
                <a:sym typeface="Roboto"/>
              </a:rPr>
              <a:t>. The kubelet takes a set of PodSpecs that are provided through various mechanisms and ensures that the containers described in those PodSpecs are running and healthy. </a:t>
            </a:r>
            <a:endParaRPr b="1" sz="1000">
              <a:solidFill>
                <a:srgbClr val="222222"/>
              </a:solidFill>
              <a:highlight>
                <a:schemeClr val="lt1"/>
              </a:highlight>
              <a:latin typeface="Roboto"/>
              <a:ea typeface="Roboto"/>
              <a:cs typeface="Roboto"/>
              <a:sym typeface="Roboto"/>
            </a:endParaRPr>
          </a:p>
          <a:p>
            <a:pPr indent="-292100" lvl="1" marL="914400" rtl="0" algn="l">
              <a:lnSpc>
                <a:spcPct val="100000"/>
              </a:lnSpc>
              <a:spcBef>
                <a:spcPts val="0"/>
              </a:spcBef>
              <a:spcAft>
                <a:spcPts val="0"/>
              </a:spcAft>
              <a:buClr>
                <a:srgbClr val="222222"/>
              </a:buClr>
              <a:buSzPts val="1000"/>
              <a:buFont typeface="Roboto"/>
              <a:buChar char="○"/>
            </a:pPr>
            <a:r>
              <a:rPr b="1" lang="en" sz="1000">
                <a:solidFill>
                  <a:srgbClr val="222222"/>
                </a:solidFill>
                <a:highlight>
                  <a:srgbClr val="FFFFFF"/>
                </a:highlight>
                <a:latin typeface="Roboto"/>
                <a:ea typeface="Roboto"/>
                <a:cs typeface="Roboto"/>
                <a:sym typeface="Roboto"/>
              </a:rPr>
              <a:t>Kube Proxy</a:t>
            </a:r>
            <a:endParaRPr b="1" sz="1000">
              <a:solidFill>
                <a:srgbClr val="222222"/>
              </a:solidFill>
              <a:highlight>
                <a:srgbClr val="FFFFFF"/>
              </a:highlight>
              <a:latin typeface="Roboto"/>
              <a:ea typeface="Roboto"/>
              <a:cs typeface="Roboto"/>
              <a:sym typeface="Roboto"/>
            </a:endParaRPr>
          </a:p>
          <a:p>
            <a:pPr indent="-292100" lvl="2" marL="1371600" rtl="0" algn="l">
              <a:lnSpc>
                <a:spcPct val="115000"/>
              </a:lnSpc>
              <a:spcBef>
                <a:spcPts val="0"/>
              </a:spcBef>
              <a:spcAft>
                <a:spcPts val="0"/>
              </a:spcAft>
              <a:buClr>
                <a:srgbClr val="222222"/>
              </a:buClr>
              <a:buSzPts val="1000"/>
              <a:buFont typeface="Roboto"/>
              <a:buChar char="■"/>
            </a:pPr>
            <a:r>
              <a:rPr lang="en" sz="1000">
                <a:solidFill>
                  <a:srgbClr val="222222"/>
                </a:solidFill>
                <a:highlight>
                  <a:srgbClr val="FFFFFF"/>
                </a:highlight>
                <a:latin typeface="Roboto"/>
                <a:ea typeface="Roboto"/>
                <a:cs typeface="Roboto"/>
                <a:sym typeface="Roboto"/>
              </a:rPr>
              <a:t>kube-proxy is a network proxy that runs on each </a:t>
            </a:r>
            <a:r>
              <a:rPr lang="en" sz="1000">
                <a:solidFill>
                  <a:srgbClr val="222222"/>
                </a:solidFill>
                <a:highlight>
                  <a:srgbClr val="FFFFFF"/>
                </a:highlight>
                <a:uFill>
                  <a:noFill/>
                </a:uFill>
                <a:latin typeface="Roboto"/>
                <a:ea typeface="Roboto"/>
                <a:cs typeface="Roboto"/>
                <a:sym typeface="Roboto"/>
                <a:hlinkClick r:id="rId6">
                  <a:extLst>
                    <a:ext uri="{A12FA001-AC4F-418D-AE19-62706E023703}">
                      <ahyp:hlinkClr val="tx"/>
                    </a:ext>
                  </a:extLst>
                </a:hlinkClick>
              </a:rPr>
              <a:t>node</a:t>
            </a:r>
            <a:r>
              <a:rPr lang="en" sz="1000">
                <a:solidFill>
                  <a:srgbClr val="222222"/>
                </a:solidFill>
                <a:highlight>
                  <a:srgbClr val="FFFFFF"/>
                </a:highlight>
                <a:latin typeface="Roboto"/>
                <a:ea typeface="Roboto"/>
                <a:cs typeface="Roboto"/>
                <a:sym typeface="Roboto"/>
              </a:rPr>
              <a:t> in your cluster, implementing part of the Kubernetes </a:t>
            </a:r>
            <a:r>
              <a:rPr lang="en" sz="1000">
                <a:solidFill>
                  <a:srgbClr val="222222"/>
                </a:solidFill>
                <a:highlight>
                  <a:srgbClr val="FFFFFF"/>
                </a:highlight>
                <a:uFill>
                  <a:noFill/>
                </a:uFill>
                <a:latin typeface="Roboto"/>
                <a:ea typeface="Roboto"/>
                <a:cs typeface="Roboto"/>
                <a:sym typeface="Roboto"/>
                <a:hlinkClick r:id="rId7">
                  <a:extLst>
                    <a:ext uri="{A12FA001-AC4F-418D-AE19-62706E023703}">
                      <ahyp:hlinkClr val="tx"/>
                    </a:ext>
                  </a:extLst>
                </a:hlinkClick>
              </a:rPr>
              <a:t>Service</a:t>
            </a:r>
            <a:r>
              <a:rPr lang="en" sz="1000">
                <a:solidFill>
                  <a:srgbClr val="222222"/>
                </a:solidFill>
                <a:highlight>
                  <a:srgbClr val="FFFFFF"/>
                </a:highlight>
                <a:latin typeface="Roboto"/>
                <a:ea typeface="Roboto"/>
                <a:cs typeface="Roboto"/>
                <a:sym typeface="Roboto"/>
              </a:rPr>
              <a:t> concept. </a:t>
            </a:r>
            <a:r>
              <a:rPr lang="en" sz="1000">
                <a:solidFill>
                  <a:srgbClr val="222222"/>
                </a:solidFill>
                <a:highlight>
                  <a:srgbClr val="FFFFFF"/>
                </a:highlight>
                <a:uFill>
                  <a:noFill/>
                </a:uFill>
                <a:latin typeface="Roboto"/>
                <a:ea typeface="Roboto"/>
                <a:cs typeface="Roboto"/>
                <a:sym typeface="Roboto"/>
                <a:hlinkClick r:id="rId8">
                  <a:extLst>
                    <a:ext uri="{A12FA001-AC4F-418D-AE19-62706E023703}">
                      <ahyp:hlinkClr val="tx"/>
                    </a:ext>
                  </a:extLst>
                </a:hlinkClick>
              </a:rPr>
              <a:t>kube-proxy</a:t>
            </a:r>
            <a:r>
              <a:rPr lang="en" sz="1000">
                <a:solidFill>
                  <a:srgbClr val="222222"/>
                </a:solidFill>
                <a:highlight>
                  <a:srgbClr val="FFFFFF"/>
                </a:highlight>
                <a:latin typeface="Roboto"/>
                <a:ea typeface="Roboto"/>
                <a:cs typeface="Roboto"/>
                <a:sym typeface="Roboto"/>
              </a:rPr>
              <a:t> maintains network rules on nodes. These network rules allow network communication to your Pods from network sessions inside or outside of your cluster.</a:t>
            </a:r>
            <a:endParaRPr b="1" sz="1000">
              <a:solidFill>
                <a:srgbClr val="222222"/>
              </a:solidFill>
              <a:highlight>
                <a:srgbClr val="FFFFFF"/>
              </a:highlight>
              <a:latin typeface="Roboto"/>
              <a:ea typeface="Roboto"/>
              <a:cs typeface="Roboto"/>
              <a:sym typeface="Roboto"/>
            </a:endParaRPr>
          </a:p>
          <a:p>
            <a:pPr indent="-292100" lvl="1" marL="914400" rtl="0" algn="l">
              <a:lnSpc>
                <a:spcPct val="100000"/>
              </a:lnSpc>
              <a:spcBef>
                <a:spcPts val="0"/>
              </a:spcBef>
              <a:spcAft>
                <a:spcPts val="0"/>
              </a:spcAft>
              <a:buClr>
                <a:srgbClr val="222222"/>
              </a:buClr>
              <a:buSzPts val="1000"/>
              <a:buFont typeface="Roboto"/>
              <a:buChar char="○"/>
            </a:pPr>
            <a:r>
              <a:rPr b="1" lang="en" sz="1000">
                <a:solidFill>
                  <a:srgbClr val="222222"/>
                </a:solidFill>
                <a:highlight>
                  <a:srgbClr val="FFFFFF"/>
                </a:highlight>
                <a:latin typeface="Roboto"/>
                <a:ea typeface="Roboto"/>
                <a:cs typeface="Roboto"/>
                <a:sym typeface="Roboto"/>
              </a:rPr>
              <a:t>Container Runtime</a:t>
            </a:r>
            <a:endParaRPr b="1" sz="1000">
              <a:solidFill>
                <a:srgbClr val="222222"/>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92929"/>
              </a:buClr>
              <a:buSzPts val="1000"/>
              <a:buFont typeface="Roboto"/>
              <a:buChar char="■"/>
            </a:pPr>
            <a:r>
              <a:rPr lang="en" sz="1000">
                <a:solidFill>
                  <a:srgbClr val="292929"/>
                </a:solidFill>
                <a:highlight>
                  <a:srgbClr val="FFFFFF"/>
                </a:highlight>
                <a:latin typeface="Roboto"/>
                <a:ea typeface="Roboto"/>
                <a:cs typeface="Roboto"/>
                <a:sym typeface="Roboto"/>
              </a:rPr>
              <a:t>The container runtime is the software that is responsible for running containers (in Pods).</a:t>
            </a:r>
            <a:endParaRPr sz="1000">
              <a:solidFill>
                <a:srgbClr val="292929"/>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92929"/>
              </a:buClr>
              <a:buSzPts val="1000"/>
              <a:buFont typeface="Roboto"/>
              <a:buChar char="■"/>
            </a:pPr>
            <a:r>
              <a:rPr lang="en" sz="1000">
                <a:solidFill>
                  <a:srgbClr val="292929"/>
                </a:solidFill>
                <a:highlight>
                  <a:srgbClr val="FFFFFF"/>
                </a:highlight>
                <a:latin typeface="Roboto"/>
                <a:ea typeface="Roboto"/>
                <a:cs typeface="Roboto"/>
                <a:sym typeface="Roboto"/>
              </a:rPr>
              <a:t>To run the containers, each worker node has a container runtime engine.</a:t>
            </a:r>
            <a:endParaRPr sz="1000">
              <a:solidFill>
                <a:srgbClr val="292929"/>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92929"/>
              </a:buClr>
              <a:buSzPts val="1000"/>
              <a:buFont typeface="Roboto"/>
              <a:buChar char="■"/>
            </a:pPr>
            <a:r>
              <a:rPr lang="en" sz="1000">
                <a:solidFill>
                  <a:srgbClr val="292929"/>
                </a:solidFill>
                <a:highlight>
                  <a:srgbClr val="FFFFFF"/>
                </a:highlight>
                <a:latin typeface="Roboto"/>
                <a:ea typeface="Roboto"/>
                <a:cs typeface="Roboto"/>
                <a:sym typeface="Roboto"/>
              </a:rPr>
              <a:t>It pulls images from a container image registry and starts and stops containers.</a:t>
            </a:r>
            <a:endParaRPr sz="1000">
              <a:solidFill>
                <a:srgbClr val="292929"/>
              </a:solidFill>
              <a:highlight>
                <a:srgbClr val="FFFFFF"/>
              </a:highlight>
              <a:latin typeface="Roboto"/>
              <a:ea typeface="Roboto"/>
              <a:cs typeface="Roboto"/>
              <a:sym typeface="Roboto"/>
            </a:endParaRPr>
          </a:p>
          <a:p>
            <a:pPr indent="-292100" lvl="1" marL="914400" rtl="0" algn="l">
              <a:spcBef>
                <a:spcPts val="0"/>
              </a:spcBef>
              <a:spcAft>
                <a:spcPts val="0"/>
              </a:spcAft>
              <a:buClr>
                <a:srgbClr val="222222"/>
              </a:buClr>
              <a:buSzPts val="1000"/>
              <a:buFont typeface="Roboto"/>
              <a:buChar char="○"/>
            </a:pPr>
            <a:r>
              <a:rPr b="1" lang="en" sz="1000">
                <a:solidFill>
                  <a:srgbClr val="222222"/>
                </a:solidFill>
                <a:highlight>
                  <a:schemeClr val="lt1"/>
                </a:highlight>
                <a:latin typeface="Roboto"/>
                <a:ea typeface="Roboto"/>
                <a:cs typeface="Roboto"/>
                <a:sym typeface="Roboto"/>
              </a:rPr>
              <a:t>Containers Supported</a:t>
            </a:r>
            <a:endParaRPr b="1" sz="1000">
              <a:solidFill>
                <a:srgbClr val="222222"/>
              </a:solidFill>
              <a:highlight>
                <a:schemeClr val="lt1"/>
              </a:highlight>
              <a:latin typeface="Roboto"/>
              <a:ea typeface="Roboto"/>
              <a:cs typeface="Roboto"/>
              <a:sym typeface="Roboto"/>
            </a:endParaRPr>
          </a:p>
          <a:p>
            <a:pPr indent="-292100" lvl="2" marL="1371600" rtl="0" algn="l">
              <a:lnSpc>
                <a:spcPct val="100000"/>
              </a:lnSpc>
              <a:spcBef>
                <a:spcPts val="0"/>
              </a:spcBef>
              <a:spcAft>
                <a:spcPts val="0"/>
              </a:spcAft>
              <a:buClr>
                <a:srgbClr val="222222"/>
              </a:buClr>
              <a:buSzPts val="1000"/>
              <a:buFont typeface="Roboto"/>
              <a:buChar char="■"/>
            </a:pPr>
            <a:r>
              <a:rPr lang="en" sz="1000">
                <a:solidFill>
                  <a:srgbClr val="222222"/>
                </a:solidFill>
                <a:highlight>
                  <a:srgbClr val="FFFFFF"/>
                </a:highlight>
                <a:uFill>
                  <a:noFill/>
                </a:uFill>
                <a:latin typeface="Roboto"/>
                <a:ea typeface="Roboto"/>
                <a:cs typeface="Roboto"/>
                <a:sym typeface="Roboto"/>
                <a:hlinkClick r:id="rId9">
                  <a:extLst>
                    <a:ext uri="{A12FA001-AC4F-418D-AE19-62706E023703}">
                      <ahyp:hlinkClr val="tx"/>
                    </a:ext>
                  </a:extLst>
                </a:hlinkClick>
              </a:rPr>
              <a:t>Docker</a:t>
            </a:r>
            <a:endParaRPr sz="1000">
              <a:solidFill>
                <a:srgbClr val="222222"/>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22222"/>
              </a:buClr>
              <a:buSzPts val="1000"/>
              <a:buFont typeface="Roboto"/>
              <a:buChar char="■"/>
            </a:pPr>
            <a:r>
              <a:rPr lang="en" sz="1000">
                <a:solidFill>
                  <a:srgbClr val="222222"/>
                </a:solidFill>
                <a:highlight>
                  <a:srgbClr val="FFFFFF"/>
                </a:highlight>
                <a:uFill>
                  <a:noFill/>
                </a:uFill>
                <a:latin typeface="Roboto"/>
                <a:ea typeface="Roboto"/>
                <a:cs typeface="Roboto"/>
                <a:sym typeface="Roboto"/>
                <a:hlinkClick r:id="rId10">
                  <a:extLst>
                    <a:ext uri="{A12FA001-AC4F-418D-AE19-62706E023703}">
                      <ahyp:hlinkClr val="tx"/>
                    </a:ext>
                  </a:extLst>
                </a:hlinkClick>
              </a:rPr>
              <a:t>containerd</a:t>
            </a:r>
            <a:endParaRPr sz="1000">
              <a:solidFill>
                <a:srgbClr val="222222"/>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22222"/>
              </a:buClr>
              <a:buSzPts val="1000"/>
              <a:buFont typeface="Roboto"/>
              <a:buChar char="■"/>
            </a:pPr>
            <a:r>
              <a:rPr lang="en" sz="1000">
                <a:solidFill>
                  <a:srgbClr val="222222"/>
                </a:solidFill>
                <a:highlight>
                  <a:srgbClr val="FFFFFF"/>
                </a:highlight>
                <a:uFill>
                  <a:noFill/>
                </a:uFill>
                <a:latin typeface="Roboto"/>
                <a:ea typeface="Roboto"/>
                <a:cs typeface="Roboto"/>
                <a:sym typeface="Roboto"/>
                <a:hlinkClick r:id="rId11">
                  <a:extLst>
                    <a:ext uri="{A12FA001-AC4F-418D-AE19-62706E023703}">
                      <ahyp:hlinkClr val="tx"/>
                    </a:ext>
                  </a:extLst>
                </a:hlinkClick>
              </a:rPr>
              <a:t>CRI-O</a:t>
            </a:r>
            <a:endParaRPr sz="1000">
              <a:solidFill>
                <a:srgbClr val="222222"/>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22222"/>
              </a:buClr>
              <a:buSzPts val="1000"/>
              <a:buFont typeface="Roboto"/>
              <a:buChar char="■"/>
            </a:pPr>
            <a:r>
              <a:rPr lang="en" sz="1000">
                <a:solidFill>
                  <a:srgbClr val="222222"/>
                </a:solidFill>
                <a:highlight>
                  <a:srgbClr val="FFFFFF"/>
                </a:highlight>
                <a:latin typeface="Roboto"/>
                <a:ea typeface="Roboto"/>
                <a:cs typeface="Roboto"/>
                <a:sym typeface="Roboto"/>
              </a:rPr>
              <a:t>Any implementation of the Kubernetes CRI (Container Runtime Interface).</a:t>
            </a:r>
            <a:endParaRPr sz="1000">
              <a:solidFill>
                <a:srgbClr val="222222"/>
              </a:solidFill>
              <a:highlight>
                <a:srgbClr val="FFFFFF"/>
              </a:highlight>
              <a:latin typeface="Roboto"/>
              <a:ea typeface="Roboto"/>
              <a:cs typeface="Roboto"/>
              <a:sym typeface="Roboto"/>
            </a:endParaRPr>
          </a:p>
          <a:p>
            <a:pPr indent="-292100" lvl="1" marL="914400" rtl="0" algn="l">
              <a:lnSpc>
                <a:spcPct val="100000"/>
              </a:lnSpc>
              <a:spcBef>
                <a:spcPts val="0"/>
              </a:spcBef>
              <a:spcAft>
                <a:spcPts val="0"/>
              </a:spcAft>
              <a:buClr>
                <a:srgbClr val="222222"/>
              </a:buClr>
              <a:buSzPts val="1000"/>
              <a:buFont typeface="Roboto"/>
              <a:buChar char="○"/>
            </a:pPr>
            <a:r>
              <a:rPr b="1" lang="en" sz="1000">
                <a:solidFill>
                  <a:srgbClr val="222222"/>
                </a:solidFill>
                <a:highlight>
                  <a:srgbClr val="FFFFFF"/>
                </a:highlight>
                <a:latin typeface="Roboto"/>
                <a:ea typeface="Roboto"/>
                <a:cs typeface="Roboto"/>
                <a:sym typeface="Roboto"/>
              </a:rPr>
              <a:t>K8s Objects (*Optional)</a:t>
            </a:r>
            <a:endParaRPr b="1" sz="1000">
              <a:solidFill>
                <a:srgbClr val="222222"/>
              </a:solidFill>
              <a:highlight>
                <a:srgbClr val="FFFFFF"/>
              </a:highlight>
              <a:latin typeface="Roboto"/>
              <a:ea typeface="Roboto"/>
              <a:cs typeface="Roboto"/>
              <a:sym typeface="Roboto"/>
            </a:endParaRPr>
          </a:p>
          <a:p>
            <a:pPr indent="-292100" lvl="2" marL="1371600" rtl="0" algn="l">
              <a:lnSpc>
                <a:spcPct val="100000"/>
              </a:lnSpc>
              <a:spcBef>
                <a:spcPts val="0"/>
              </a:spcBef>
              <a:spcAft>
                <a:spcPts val="0"/>
              </a:spcAft>
              <a:buClr>
                <a:srgbClr val="222222"/>
              </a:buClr>
              <a:buSzPts val="1000"/>
              <a:buFont typeface="Roboto"/>
              <a:buChar char="■"/>
            </a:pPr>
            <a:r>
              <a:rPr lang="en" sz="1000">
                <a:solidFill>
                  <a:srgbClr val="222222"/>
                </a:solidFill>
                <a:highlight>
                  <a:srgbClr val="FFFFFF"/>
                </a:highlight>
                <a:latin typeface="Roboto"/>
                <a:ea typeface="Roboto"/>
                <a:cs typeface="Roboto"/>
                <a:sym typeface="Roboto"/>
              </a:rPr>
              <a:t>Service, Jobs, Cron Job, Ingress, etc.</a:t>
            </a:r>
            <a:endParaRPr sz="1000">
              <a:solidFill>
                <a:srgbClr val="222222"/>
              </a:solidFill>
              <a:highlight>
                <a:srgbClr val="FFFFFF"/>
              </a:highlight>
              <a:latin typeface="Roboto"/>
              <a:ea typeface="Roboto"/>
              <a:cs typeface="Roboto"/>
              <a:sym typeface="Roboto"/>
            </a:endParaRPr>
          </a:p>
        </p:txBody>
      </p:sp>
      <p:sp>
        <p:nvSpPr>
          <p:cNvPr id="152" name="Google Shape;152;p25"/>
          <p:cNvSpPr txBox="1"/>
          <p:nvPr>
            <p:ph type="title"/>
          </p:nvPr>
        </p:nvSpPr>
        <p:spPr>
          <a:xfrm>
            <a:off x="353625" y="-40000"/>
            <a:ext cx="585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 Worker Nodes Architecture</a:t>
            </a:r>
            <a:endParaRPr sz="2000"/>
          </a:p>
        </p:txBody>
      </p:sp>
      <p:pic>
        <p:nvPicPr>
          <p:cNvPr id="153" name="Google Shape;153;p25"/>
          <p:cNvPicPr preferRelativeResize="0"/>
          <p:nvPr/>
        </p:nvPicPr>
        <p:blipFill>
          <a:blip r:embed="rId12">
            <a:alphaModFix/>
          </a:blip>
          <a:stretch>
            <a:fillRect/>
          </a:stretch>
        </p:blipFill>
        <p:spPr>
          <a:xfrm>
            <a:off x="5194675" y="1088775"/>
            <a:ext cx="3898200" cy="27368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627200" y="-94500"/>
            <a:ext cx="8196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Inputs (</a:t>
            </a:r>
            <a:r>
              <a:rPr lang="en" sz="2000"/>
              <a:t>YAML files</a:t>
            </a:r>
            <a:r>
              <a:rPr lang="en" sz="2000"/>
              <a:t>) and </a:t>
            </a:r>
            <a:r>
              <a:rPr lang="en" sz="2000"/>
              <a:t>Types of Objects in Kubernetes</a:t>
            </a:r>
            <a:endParaRPr sz="2000"/>
          </a:p>
        </p:txBody>
      </p:sp>
      <p:sp>
        <p:nvSpPr>
          <p:cNvPr id="159" name="Google Shape;159;p26"/>
          <p:cNvSpPr txBox="1"/>
          <p:nvPr/>
        </p:nvSpPr>
        <p:spPr>
          <a:xfrm>
            <a:off x="0" y="540900"/>
            <a:ext cx="5602200" cy="27243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rgbClr val="222222"/>
              </a:buClr>
              <a:buSzPts val="1100"/>
              <a:buFont typeface="Roboto"/>
              <a:buChar char="●"/>
            </a:pPr>
            <a:r>
              <a:rPr b="1" lang="en" sz="1100">
                <a:solidFill>
                  <a:srgbClr val="222222"/>
                </a:solidFill>
                <a:highlight>
                  <a:srgbClr val="FFFFFF"/>
                </a:highlight>
                <a:latin typeface="Roboto"/>
                <a:ea typeface="Roboto"/>
                <a:cs typeface="Roboto"/>
                <a:sym typeface="Roboto"/>
              </a:rPr>
              <a:t>All Inputs to Kubernetes are given in YAML files (Each Object -&gt; YAML file)</a:t>
            </a:r>
            <a:endParaRPr b="1" sz="1100">
              <a:solidFill>
                <a:srgbClr val="222222"/>
              </a:solidFill>
              <a:highlight>
                <a:srgbClr val="FFFFFF"/>
              </a:highlight>
              <a:latin typeface="Roboto"/>
              <a:ea typeface="Roboto"/>
              <a:cs typeface="Roboto"/>
              <a:sym typeface="Roboto"/>
            </a:endParaRPr>
          </a:p>
          <a:p>
            <a:pPr indent="-298450" lvl="0" marL="457200" rtl="0" algn="l">
              <a:lnSpc>
                <a:spcPct val="100000"/>
              </a:lnSpc>
              <a:spcBef>
                <a:spcPts val="0"/>
              </a:spcBef>
              <a:spcAft>
                <a:spcPts val="0"/>
              </a:spcAft>
              <a:buClr>
                <a:srgbClr val="222222"/>
              </a:buClr>
              <a:buSzPts val="1100"/>
              <a:buFont typeface="Roboto"/>
              <a:buChar char="●"/>
            </a:pPr>
            <a:r>
              <a:rPr b="1" lang="en" sz="1100">
                <a:solidFill>
                  <a:srgbClr val="222222"/>
                </a:solidFill>
                <a:highlight>
                  <a:srgbClr val="FFFFFF"/>
                </a:highlight>
                <a:latin typeface="Roboto"/>
                <a:ea typeface="Roboto"/>
                <a:cs typeface="Roboto"/>
                <a:sym typeface="Roboto"/>
              </a:rPr>
              <a:t>Each Object/Configuration File in Kubernetes has 4 parts</a:t>
            </a:r>
            <a:endParaRPr b="1"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API version</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Metadata</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Specification</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Status</a:t>
            </a:r>
            <a:endParaRPr sz="1100">
              <a:solidFill>
                <a:srgbClr val="222222"/>
              </a:solidFill>
              <a:highlight>
                <a:srgbClr val="FFFFFF"/>
              </a:highlight>
              <a:latin typeface="Roboto"/>
              <a:ea typeface="Roboto"/>
              <a:cs typeface="Roboto"/>
              <a:sym typeface="Roboto"/>
            </a:endParaRPr>
          </a:p>
          <a:p>
            <a:pPr indent="-298450" lvl="0" marL="457200" rtl="0" algn="l">
              <a:lnSpc>
                <a:spcPct val="100000"/>
              </a:lnSpc>
              <a:spcBef>
                <a:spcPts val="0"/>
              </a:spcBef>
              <a:spcAft>
                <a:spcPts val="0"/>
              </a:spcAft>
              <a:buClr>
                <a:srgbClr val="222222"/>
              </a:buClr>
              <a:buSzPts val="1100"/>
              <a:buFont typeface="Roboto"/>
              <a:buChar char="●"/>
            </a:pPr>
            <a:r>
              <a:rPr b="1" lang="en" sz="1100">
                <a:solidFill>
                  <a:srgbClr val="222222"/>
                </a:solidFill>
                <a:highlight>
                  <a:srgbClr val="FFFFFF"/>
                </a:highlight>
                <a:latin typeface="Roboto"/>
                <a:ea typeface="Roboto"/>
                <a:cs typeface="Roboto"/>
                <a:sym typeface="Roboto"/>
              </a:rPr>
              <a:t>Types (Kind) of Object/YAML files in Kubernetes (Defined through </a:t>
            </a:r>
            <a:r>
              <a:rPr b="1" i="1" lang="en" sz="1100">
                <a:solidFill>
                  <a:srgbClr val="0000FF"/>
                </a:solidFill>
                <a:highlight>
                  <a:srgbClr val="FFFFFF"/>
                </a:highlight>
                <a:latin typeface="Roboto"/>
                <a:ea typeface="Roboto"/>
                <a:cs typeface="Roboto"/>
                <a:sym typeface="Roboto"/>
              </a:rPr>
              <a:t>KIND</a:t>
            </a:r>
            <a:r>
              <a:rPr b="1" lang="en" sz="1100">
                <a:solidFill>
                  <a:srgbClr val="222222"/>
                </a:solidFill>
                <a:highlight>
                  <a:srgbClr val="FFFFFF"/>
                </a:highlight>
                <a:latin typeface="Roboto"/>
                <a:ea typeface="Roboto"/>
                <a:cs typeface="Roboto"/>
                <a:sym typeface="Roboto"/>
              </a:rPr>
              <a:t> Tag in Yaml file)</a:t>
            </a:r>
            <a:endParaRPr b="1"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Pods</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ReplicaSets</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Deployments</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Services</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Ingress</a:t>
            </a:r>
            <a:endParaRPr sz="1100">
              <a:solidFill>
                <a:srgbClr val="222222"/>
              </a:solidFill>
              <a:highlight>
                <a:srgbClr val="FFFFFF"/>
              </a:highlight>
              <a:latin typeface="Roboto"/>
              <a:ea typeface="Roboto"/>
              <a:cs typeface="Roboto"/>
              <a:sym typeface="Roboto"/>
            </a:endParaRPr>
          </a:p>
          <a:p>
            <a:pPr indent="-298450" lvl="1" marL="914400" rtl="0" algn="l">
              <a:lnSpc>
                <a:spcPct val="100000"/>
              </a:lnSpc>
              <a:spcBef>
                <a:spcPts val="0"/>
              </a:spcBef>
              <a:spcAft>
                <a:spcPts val="0"/>
              </a:spcAft>
              <a:buClr>
                <a:srgbClr val="222222"/>
              </a:buClr>
              <a:buSzPts val="1100"/>
              <a:buFont typeface="Roboto"/>
              <a:buChar char="○"/>
            </a:pPr>
            <a:r>
              <a:rPr lang="en" sz="1100">
                <a:solidFill>
                  <a:srgbClr val="222222"/>
                </a:solidFill>
                <a:highlight>
                  <a:srgbClr val="FFFFFF"/>
                </a:highlight>
                <a:latin typeface="Roboto"/>
                <a:ea typeface="Roboto"/>
                <a:cs typeface="Roboto"/>
                <a:sym typeface="Roboto"/>
              </a:rPr>
              <a:t>Etc</a:t>
            </a:r>
            <a:endParaRPr sz="1100">
              <a:solidFill>
                <a:srgbClr val="222222"/>
              </a:solidFill>
              <a:highlight>
                <a:srgbClr val="FFFFFF"/>
              </a:highlight>
              <a:latin typeface="Roboto"/>
              <a:ea typeface="Roboto"/>
              <a:cs typeface="Roboto"/>
              <a:sym typeface="Roboto"/>
            </a:endParaRPr>
          </a:p>
          <a:p>
            <a:pPr indent="-298450" lvl="0" marL="457200" rtl="0" algn="l">
              <a:lnSpc>
                <a:spcPct val="100000"/>
              </a:lnSpc>
              <a:spcBef>
                <a:spcPts val="0"/>
              </a:spcBef>
              <a:spcAft>
                <a:spcPts val="0"/>
              </a:spcAft>
              <a:buClr>
                <a:srgbClr val="222222"/>
              </a:buClr>
              <a:buSzPts val="1100"/>
              <a:buFont typeface="Roboto"/>
              <a:buChar char="●"/>
            </a:pPr>
            <a:r>
              <a:rPr b="1" lang="en" sz="1100">
                <a:solidFill>
                  <a:srgbClr val="222222"/>
                </a:solidFill>
                <a:highlight>
                  <a:srgbClr val="FFFFFF"/>
                </a:highlight>
                <a:latin typeface="Roboto"/>
                <a:ea typeface="Roboto"/>
                <a:cs typeface="Roboto"/>
                <a:sym typeface="Roboto"/>
              </a:rPr>
              <a:t>Ideally store with the code or in separate Git Repository.</a:t>
            </a:r>
            <a:r>
              <a:rPr lang="en" sz="1100">
                <a:solidFill>
                  <a:srgbClr val="222222"/>
                </a:solidFill>
                <a:highlight>
                  <a:srgbClr val="FFFFFF"/>
                </a:highlight>
                <a:latin typeface="Roboto"/>
                <a:ea typeface="Roboto"/>
                <a:cs typeface="Roboto"/>
                <a:sym typeface="Roboto"/>
              </a:rPr>
              <a:t> </a:t>
            </a:r>
            <a:endParaRPr sz="1100">
              <a:solidFill>
                <a:srgbClr val="222222"/>
              </a:solidFill>
              <a:highlight>
                <a:srgbClr val="FFFFFF"/>
              </a:highlight>
              <a:latin typeface="Roboto"/>
              <a:ea typeface="Roboto"/>
              <a:cs typeface="Roboto"/>
              <a:sym typeface="Roboto"/>
            </a:endParaRPr>
          </a:p>
        </p:txBody>
      </p:sp>
      <p:pic>
        <p:nvPicPr>
          <p:cNvPr id="160" name="Google Shape;160;p26"/>
          <p:cNvPicPr preferRelativeResize="0"/>
          <p:nvPr/>
        </p:nvPicPr>
        <p:blipFill>
          <a:blip r:embed="rId3">
            <a:alphaModFix/>
          </a:blip>
          <a:stretch>
            <a:fillRect/>
          </a:stretch>
        </p:blipFill>
        <p:spPr>
          <a:xfrm>
            <a:off x="5830800" y="464700"/>
            <a:ext cx="3237000" cy="2455464"/>
          </a:xfrm>
          <a:prstGeom prst="rect">
            <a:avLst/>
          </a:prstGeom>
          <a:noFill/>
          <a:ln>
            <a:noFill/>
          </a:ln>
        </p:spPr>
      </p:pic>
      <p:pic>
        <p:nvPicPr>
          <p:cNvPr id="161" name="Google Shape;161;p26"/>
          <p:cNvPicPr preferRelativeResize="0"/>
          <p:nvPr/>
        </p:nvPicPr>
        <p:blipFill>
          <a:blip r:embed="rId4">
            <a:alphaModFix/>
          </a:blip>
          <a:stretch>
            <a:fillRect/>
          </a:stretch>
        </p:blipFill>
        <p:spPr>
          <a:xfrm>
            <a:off x="6250450" y="3118701"/>
            <a:ext cx="2186400" cy="1950025"/>
          </a:xfrm>
          <a:prstGeom prst="rect">
            <a:avLst/>
          </a:prstGeom>
          <a:noFill/>
          <a:ln>
            <a:noFill/>
          </a:ln>
        </p:spPr>
      </p:pic>
      <p:pic>
        <p:nvPicPr>
          <p:cNvPr id="162" name="Google Shape;162;p26"/>
          <p:cNvPicPr preferRelativeResize="0"/>
          <p:nvPr/>
        </p:nvPicPr>
        <p:blipFill>
          <a:blip r:embed="rId5">
            <a:alphaModFix/>
          </a:blip>
          <a:stretch>
            <a:fillRect/>
          </a:stretch>
        </p:blipFill>
        <p:spPr>
          <a:xfrm>
            <a:off x="4121825" y="1924625"/>
            <a:ext cx="1639350" cy="3181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779600" y="-945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Container/Pod/Node</a:t>
            </a:r>
            <a:endParaRPr sz="2000"/>
          </a:p>
        </p:txBody>
      </p:sp>
      <p:pic>
        <p:nvPicPr>
          <p:cNvPr id="168" name="Google Shape;168;p27"/>
          <p:cNvPicPr preferRelativeResize="0"/>
          <p:nvPr/>
        </p:nvPicPr>
        <p:blipFill>
          <a:blip r:embed="rId3">
            <a:alphaModFix/>
          </a:blip>
          <a:stretch>
            <a:fillRect/>
          </a:stretch>
        </p:blipFill>
        <p:spPr>
          <a:xfrm>
            <a:off x="152400" y="693300"/>
            <a:ext cx="8180204" cy="4297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627200" y="-18300"/>
            <a:ext cx="7846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Auto Bin Packing by Kubernetes</a:t>
            </a:r>
            <a:endParaRPr sz="2000"/>
          </a:p>
        </p:txBody>
      </p:sp>
      <p:sp>
        <p:nvSpPr>
          <p:cNvPr id="174" name="Google Shape;174;p28"/>
          <p:cNvSpPr txBox="1"/>
          <p:nvPr/>
        </p:nvSpPr>
        <p:spPr>
          <a:xfrm>
            <a:off x="153950" y="445325"/>
            <a:ext cx="8499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Kubernetes will decide based on your Containers requested resources, what is the best fit for your bins(containers) in the allocated(available) servers. </a:t>
            </a:r>
            <a:endParaRPr sz="1300">
              <a:solidFill>
                <a:srgbClr val="292929"/>
              </a:solidFill>
              <a:highlight>
                <a:srgbClr val="FFFFFF"/>
              </a:highlight>
            </a:endParaRPr>
          </a:p>
          <a:p>
            <a:pPr indent="0" lvl="0" marL="0" rtl="0" algn="l">
              <a:spcBef>
                <a:spcPts val="0"/>
              </a:spcBef>
              <a:spcAft>
                <a:spcPts val="0"/>
              </a:spcAft>
              <a:buNone/>
            </a:pPr>
            <a:r>
              <a:t/>
            </a:r>
            <a:endParaRPr sz="1300">
              <a:solidFill>
                <a:srgbClr val="292929"/>
              </a:solidFill>
              <a:highlight>
                <a:srgbClr val="FFFFFF"/>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None/>
            </a:pPr>
            <a:r>
              <a:t/>
            </a:r>
            <a:endParaRPr sz="1300">
              <a:solidFill>
                <a:srgbClr val="292929"/>
              </a:solidFill>
              <a:highlight>
                <a:schemeClr val="lt1"/>
              </a:highlight>
            </a:endParaRPr>
          </a:p>
        </p:txBody>
      </p:sp>
      <p:pic>
        <p:nvPicPr>
          <p:cNvPr id="175" name="Google Shape;175;p28"/>
          <p:cNvPicPr preferRelativeResize="0"/>
          <p:nvPr/>
        </p:nvPicPr>
        <p:blipFill>
          <a:blip r:embed="rId3">
            <a:alphaModFix/>
          </a:blip>
          <a:stretch>
            <a:fillRect/>
          </a:stretch>
        </p:blipFill>
        <p:spPr>
          <a:xfrm>
            <a:off x="1295400" y="1464725"/>
            <a:ext cx="6703424" cy="3064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627200" y="-18300"/>
            <a:ext cx="7846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Containers/Pods Resource Allocation</a:t>
            </a:r>
            <a:endParaRPr sz="2000"/>
          </a:p>
        </p:txBody>
      </p:sp>
      <p:sp>
        <p:nvSpPr>
          <p:cNvPr id="181" name="Google Shape;181;p29"/>
          <p:cNvSpPr txBox="1"/>
          <p:nvPr/>
        </p:nvSpPr>
        <p:spPr>
          <a:xfrm>
            <a:off x="153950" y="521525"/>
            <a:ext cx="56862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What should be the resources (CPU/RAM) for a Container/Pod? (512 RAM, 1 CPU)??</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1 Core CPU -&gt; 1000 milli CPU (1000m)</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1 GB RAM -&gt; 1000 mb RAM (1000Mi) </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b="1" lang="en" sz="1300">
                <a:solidFill>
                  <a:srgbClr val="292929"/>
                </a:solidFill>
                <a:highlight>
                  <a:schemeClr val="lt1"/>
                </a:highlight>
              </a:rPr>
              <a:t>Requests and Limits</a:t>
            </a:r>
            <a:endParaRPr b="1" sz="1300">
              <a:solidFill>
                <a:srgbClr val="292929"/>
              </a:solidFill>
              <a:highlight>
                <a:schemeClr val="lt1"/>
              </a:highlight>
            </a:endParaRPr>
          </a:p>
          <a:p>
            <a:pPr indent="0" lvl="0" marL="0" rtl="0" algn="l">
              <a:spcBef>
                <a:spcPts val="0"/>
              </a:spcBef>
              <a:spcAft>
                <a:spcPts val="0"/>
              </a:spcAft>
              <a:buNone/>
            </a:pPr>
            <a:r>
              <a:t/>
            </a:r>
            <a:endParaRPr sz="1300">
              <a:solidFill>
                <a:srgbClr val="292929"/>
              </a:solidFill>
              <a:highlight>
                <a:srgbClr val="FFFFFF"/>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None/>
            </a:pPr>
            <a:r>
              <a:t/>
            </a:r>
            <a:endParaRPr sz="1300">
              <a:solidFill>
                <a:srgbClr val="292929"/>
              </a:solidFill>
              <a:highlight>
                <a:schemeClr val="lt1"/>
              </a:highlight>
            </a:endParaRPr>
          </a:p>
        </p:txBody>
      </p:sp>
      <p:pic>
        <p:nvPicPr>
          <p:cNvPr id="182" name="Google Shape;182;p29"/>
          <p:cNvPicPr preferRelativeResize="0"/>
          <p:nvPr/>
        </p:nvPicPr>
        <p:blipFill>
          <a:blip r:embed="rId3">
            <a:alphaModFix/>
          </a:blip>
          <a:stretch>
            <a:fillRect/>
          </a:stretch>
        </p:blipFill>
        <p:spPr>
          <a:xfrm>
            <a:off x="6099600" y="62625"/>
            <a:ext cx="2982547" cy="2779376"/>
          </a:xfrm>
          <a:prstGeom prst="rect">
            <a:avLst/>
          </a:prstGeom>
          <a:noFill/>
          <a:ln>
            <a:noFill/>
          </a:ln>
        </p:spPr>
      </p:pic>
      <p:pic>
        <p:nvPicPr>
          <p:cNvPr id="183" name="Google Shape;183;p29"/>
          <p:cNvPicPr preferRelativeResize="0"/>
          <p:nvPr/>
        </p:nvPicPr>
        <p:blipFill>
          <a:blip r:embed="rId4">
            <a:alphaModFix/>
          </a:blip>
          <a:stretch>
            <a:fillRect/>
          </a:stretch>
        </p:blipFill>
        <p:spPr>
          <a:xfrm>
            <a:off x="-31200" y="2692450"/>
            <a:ext cx="4944950" cy="2406400"/>
          </a:xfrm>
          <a:prstGeom prst="rect">
            <a:avLst/>
          </a:prstGeom>
          <a:noFill/>
          <a:ln>
            <a:noFill/>
          </a:ln>
        </p:spPr>
      </p:pic>
      <p:sp>
        <p:nvSpPr>
          <p:cNvPr id="184" name="Google Shape;184;p29"/>
          <p:cNvSpPr txBox="1"/>
          <p:nvPr/>
        </p:nvSpPr>
        <p:spPr>
          <a:xfrm>
            <a:off x="7440350" y="174425"/>
            <a:ext cx="233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chemeClr val="lt1"/>
                </a:highlight>
              </a:rPr>
              <a:t>Pod with </a:t>
            </a:r>
            <a:endParaRPr sz="1200">
              <a:solidFill>
                <a:srgbClr val="292929"/>
              </a:solidFill>
              <a:highlight>
                <a:schemeClr val="lt1"/>
              </a:highlight>
            </a:endParaRPr>
          </a:p>
          <a:p>
            <a:pPr indent="0" lvl="0" marL="0" rtl="0" algn="l">
              <a:spcBef>
                <a:spcPts val="0"/>
              </a:spcBef>
              <a:spcAft>
                <a:spcPts val="0"/>
              </a:spcAft>
              <a:buNone/>
            </a:pPr>
            <a:r>
              <a:rPr lang="en" sz="1200">
                <a:solidFill>
                  <a:srgbClr val="292929"/>
                </a:solidFill>
                <a:highlight>
                  <a:schemeClr val="lt1"/>
                </a:highlight>
              </a:rPr>
              <a:t>100m CPU/16m RAM</a:t>
            </a:r>
            <a:endParaRPr sz="1200"/>
          </a:p>
        </p:txBody>
      </p:sp>
      <p:sp>
        <p:nvSpPr>
          <p:cNvPr id="185" name="Google Shape;185;p29"/>
          <p:cNvSpPr txBox="1"/>
          <p:nvPr/>
        </p:nvSpPr>
        <p:spPr>
          <a:xfrm>
            <a:off x="149075" y="445325"/>
            <a:ext cx="568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0000"/>
                </a:solidFill>
              </a:rPr>
              <a:t>https://git.onespan.com/mob/saas/rasp-configuration-be/-/blob/main/helm/values.tmpl.yaml</a:t>
            </a:r>
            <a:endParaRPr b="1" sz="1000">
              <a:solidFill>
                <a:srgbClr val="FF0000"/>
              </a:solidFill>
            </a:endParaRPr>
          </a:p>
        </p:txBody>
      </p:sp>
      <p:pic>
        <p:nvPicPr>
          <p:cNvPr id="186" name="Google Shape;186;p29"/>
          <p:cNvPicPr preferRelativeResize="0"/>
          <p:nvPr/>
        </p:nvPicPr>
        <p:blipFill>
          <a:blip r:embed="rId5">
            <a:alphaModFix/>
          </a:blip>
          <a:stretch>
            <a:fillRect/>
          </a:stretch>
        </p:blipFill>
        <p:spPr>
          <a:xfrm>
            <a:off x="5101329" y="2842000"/>
            <a:ext cx="3851046" cy="238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sp>
        <p:nvSpPr>
          <p:cNvPr id="192" name="Google Shape;192;p30"/>
          <p:cNvSpPr txBox="1"/>
          <p:nvPr/>
        </p:nvSpPr>
        <p:spPr>
          <a:xfrm>
            <a:off x="153950" y="673925"/>
            <a:ext cx="8499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92929"/>
                </a:solidFill>
                <a:highlight>
                  <a:srgbClr val="FFFFFF"/>
                </a:highlight>
              </a:rPr>
              <a:t>Resources (Size and Count)</a:t>
            </a:r>
            <a:endParaRPr b="1"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What should be the resources (CPU/RAM) for a Container/Pod? (512RAM, 1CPU)??</a:t>
            </a:r>
            <a:endParaRPr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How many </a:t>
            </a:r>
            <a:r>
              <a:rPr lang="en" sz="1300">
                <a:solidFill>
                  <a:srgbClr val="292929"/>
                </a:solidFill>
                <a:highlight>
                  <a:schemeClr val="lt1"/>
                </a:highlight>
              </a:rPr>
              <a:t>Container/Pods we need for each Microservice or Frontend Server? (2,3,n Pods)??</a:t>
            </a:r>
            <a:endParaRPr sz="1300">
              <a:solidFill>
                <a:srgbClr val="292929"/>
              </a:solidFill>
              <a:highlight>
                <a:srgbClr val="FFFFFF"/>
              </a:highlight>
            </a:endParaRPr>
          </a:p>
          <a:p>
            <a:pPr indent="0" lvl="0" marL="0" rtl="0" algn="l">
              <a:spcBef>
                <a:spcPts val="0"/>
              </a:spcBef>
              <a:spcAft>
                <a:spcPts val="0"/>
              </a:spcAft>
              <a:buNone/>
            </a:pPr>
            <a:r>
              <a:t/>
            </a:r>
            <a:endParaRPr sz="1300">
              <a:solidFill>
                <a:srgbClr val="292929"/>
              </a:solidFill>
              <a:highlight>
                <a:srgbClr val="FFFFFF"/>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None/>
            </a:pPr>
            <a:r>
              <a:rPr b="1" lang="en" sz="1300">
                <a:solidFill>
                  <a:srgbClr val="292929"/>
                </a:solidFill>
                <a:highlight>
                  <a:schemeClr val="lt1"/>
                </a:highlight>
              </a:rPr>
              <a:t>Process (How to get the right resources size and count for App Shielding Microservices/Frontend)</a:t>
            </a:r>
            <a:endParaRPr b="1"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Input from Legacy App (Existing Users/Traffic) + Product Team (Future Estimates) -&gt; Create NFRs</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NFRs</a:t>
            </a:r>
            <a:endParaRPr sz="1300">
              <a:solidFill>
                <a:srgbClr val="292929"/>
              </a:solidFill>
              <a:highlight>
                <a:schemeClr val="lt1"/>
              </a:highlight>
            </a:endParaRPr>
          </a:p>
          <a:p>
            <a:pPr indent="-311150" lvl="1" marL="914400" rtl="0" algn="l">
              <a:spcBef>
                <a:spcPts val="0"/>
              </a:spcBef>
              <a:spcAft>
                <a:spcPts val="0"/>
              </a:spcAft>
              <a:buClr>
                <a:srgbClr val="292929"/>
              </a:buClr>
              <a:buSzPts val="1300"/>
              <a:buChar char="○"/>
            </a:pPr>
            <a:r>
              <a:rPr lang="en" sz="1300">
                <a:solidFill>
                  <a:srgbClr val="292929"/>
                </a:solidFill>
                <a:highlight>
                  <a:schemeClr val="lt1"/>
                </a:highlight>
              </a:rPr>
              <a:t>Max, Average Concurrent Users, SLA, HA, </a:t>
            </a:r>
            <a:r>
              <a:rPr lang="en" sz="1300">
                <a:solidFill>
                  <a:srgbClr val="292929"/>
                </a:solidFill>
                <a:highlight>
                  <a:schemeClr val="lt1"/>
                </a:highlight>
              </a:rPr>
              <a:t>TPS, </a:t>
            </a:r>
            <a:r>
              <a:rPr lang="en" sz="1300">
                <a:solidFill>
                  <a:srgbClr val="292929"/>
                </a:solidFill>
                <a:highlight>
                  <a:schemeClr val="lt1"/>
                </a:highlight>
              </a:rPr>
              <a:t>Disaster Recovery, etc.</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Translate expected average load into (</a:t>
            </a:r>
            <a:r>
              <a:rPr b="1" lang="en" sz="1300">
                <a:solidFill>
                  <a:srgbClr val="FF0000"/>
                </a:solidFill>
                <a:highlight>
                  <a:schemeClr val="lt1"/>
                </a:highlight>
              </a:rPr>
              <a:t>using 4 Steps process in Appendix</a:t>
            </a:r>
            <a:r>
              <a:rPr lang="en" sz="1300">
                <a:solidFill>
                  <a:srgbClr val="292929"/>
                </a:solidFill>
                <a:highlight>
                  <a:schemeClr val="lt1"/>
                </a:highlight>
              </a:rPr>
              <a:t>)</a:t>
            </a:r>
            <a:endParaRPr sz="1300">
              <a:solidFill>
                <a:srgbClr val="292929"/>
              </a:solidFill>
              <a:highlight>
                <a:schemeClr val="lt1"/>
              </a:highlight>
            </a:endParaRPr>
          </a:p>
          <a:p>
            <a:pPr indent="-311150" lvl="1" marL="914400" rtl="0" algn="l">
              <a:spcBef>
                <a:spcPts val="0"/>
              </a:spcBef>
              <a:spcAft>
                <a:spcPts val="0"/>
              </a:spcAft>
              <a:buClr>
                <a:srgbClr val="292929"/>
              </a:buClr>
              <a:buSzPts val="1300"/>
              <a:buChar char="○"/>
            </a:pPr>
            <a:r>
              <a:rPr lang="en" sz="1300">
                <a:solidFill>
                  <a:srgbClr val="292929"/>
                </a:solidFill>
                <a:highlight>
                  <a:schemeClr val="lt1"/>
                </a:highlight>
              </a:rPr>
              <a:t>Resource size (CPU/RAM) for a Container X Number of Containers needed to support that load</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Setup Auto Scaling Up (Horizontal) to meet the increased load on special releases/days.</a:t>
            </a:r>
            <a:endParaRPr sz="1300">
              <a:solidFill>
                <a:srgbClr val="292929"/>
              </a:solidFill>
              <a:highlight>
                <a:schemeClr val="lt1"/>
              </a:highlight>
            </a:endParaRPr>
          </a:p>
          <a:p>
            <a:pPr indent="-311150" lvl="1" marL="914400" rtl="0" algn="l">
              <a:spcBef>
                <a:spcPts val="0"/>
              </a:spcBef>
              <a:spcAft>
                <a:spcPts val="0"/>
              </a:spcAft>
              <a:buClr>
                <a:srgbClr val="292929"/>
              </a:buClr>
              <a:buSzPts val="1300"/>
              <a:buChar char="○"/>
            </a:pPr>
            <a:r>
              <a:rPr lang="en" sz="1300">
                <a:solidFill>
                  <a:srgbClr val="292929"/>
                </a:solidFill>
                <a:highlight>
                  <a:schemeClr val="lt1"/>
                </a:highlight>
              </a:rPr>
              <a:t>Also set up auto scaling down (horizontal), when the load has gone back to normal.</a:t>
            </a:r>
            <a:endParaRPr sz="1300">
              <a:solidFill>
                <a:srgbClr val="292929"/>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627200" y="-18300"/>
            <a:ext cx="7342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Storage </a:t>
            </a:r>
            <a:r>
              <a:rPr lang="en" sz="2000">
                <a:solidFill>
                  <a:srgbClr val="222222"/>
                </a:solidFill>
                <a:highlight>
                  <a:srgbClr val="FFFFFF"/>
                </a:highlight>
                <a:latin typeface="Roboto"/>
                <a:ea typeface="Roboto"/>
                <a:cs typeface="Roboto"/>
                <a:sym typeface="Roboto"/>
              </a:rPr>
              <a:t>O</a:t>
            </a:r>
            <a:r>
              <a:rPr lang="en" sz="2000">
                <a:solidFill>
                  <a:srgbClr val="222222"/>
                </a:solidFill>
                <a:highlight>
                  <a:srgbClr val="FFFFFF"/>
                </a:highlight>
                <a:latin typeface="Roboto"/>
                <a:ea typeface="Roboto"/>
                <a:cs typeface="Roboto"/>
                <a:sym typeface="Roboto"/>
              </a:rPr>
              <a:t>rchestration</a:t>
            </a:r>
            <a:r>
              <a:rPr lang="en" sz="2000"/>
              <a:t> in Kubernetes</a:t>
            </a:r>
            <a:endParaRPr sz="2000"/>
          </a:p>
        </p:txBody>
      </p:sp>
      <p:pic>
        <p:nvPicPr>
          <p:cNvPr id="198" name="Google Shape;198;p31"/>
          <p:cNvPicPr preferRelativeResize="0"/>
          <p:nvPr/>
        </p:nvPicPr>
        <p:blipFill>
          <a:blip r:embed="rId3">
            <a:alphaModFix/>
          </a:blip>
          <a:stretch>
            <a:fillRect/>
          </a:stretch>
        </p:blipFill>
        <p:spPr>
          <a:xfrm>
            <a:off x="152400" y="1683900"/>
            <a:ext cx="8839198" cy="3503399"/>
          </a:xfrm>
          <a:prstGeom prst="rect">
            <a:avLst/>
          </a:prstGeom>
          <a:noFill/>
          <a:ln>
            <a:noFill/>
          </a:ln>
        </p:spPr>
      </p:pic>
      <p:sp>
        <p:nvSpPr>
          <p:cNvPr id="199" name="Google Shape;199;p31"/>
          <p:cNvSpPr txBox="1"/>
          <p:nvPr/>
        </p:nvSpPr>
        <p:spPr>
          <a:xfrm>
            <a:off x="776900" y="574050"/>
            <a:ext cx="7670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Pods/Containers are mortal, they cannot persist data. Need an external storage to persist data.</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Kubernetes provides storage orchestration support</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Ability to attach external volume/storage, which will persist beyond Pods Life cycle.</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Local Volume, AWS EBS, Google Disk, Azure Disk, Network Storage, etc. are supported.</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542650" y="-244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About Me</a:t>
            </a:r>
            <a:endParaRPr sz="2000"/>
          </a:p>
        </p:txBody>
      </p:sp>
      <p:sp>
        <p:nvSpPr>
          <p:cNvPr id="80" name="Google Shape;80;p14"/>
          <p:cNvSpPr txBox="1"/>
          <p:nvPr>
            <p:ph idx="1" type="body"/>
          </p:nvPr>
        </p:nvSpPr>
        <p:spPr>
          <a:xfrm>
            <a:off x="350775" y="314650"/>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Char char="●"/>
            </a:pPr>
            <a:r>
              <a:rPr lang="en"/>
              <a:t>15 + years of Development &amp; Architecture experience</a:t>
            </a:r>
            <a:endParaRPr/>
          </a:p>
          <a:p>
            <a:pPr indent="-342900" lvl="0" marL="457200" rtl="0" algn="l">
              <a:spcBef>
                <a:spcPts val="0"/>
              </a:spcBef>
              <a:spcAft>
                <a:spcPts val="0"/>
              </a:spcAft>
              <a:buSzPts val="1800"/>
              <a:buChar char="●"/>
            </a:pPr>
            <a:r>
              <a:rPr lang="en"/>
              <a:t>Was working with IBM (Clients: BMO, AirCanada, CN) as Senior Architect before joining OneSpan</a:t>
            </a:r>
            <a:endParaRPr/>
          </a:p>
          <a:p>
            <a:pPr indent="-342900" lvl="0" marL="457200" rtl="0" algn="l">
              <a:spcBef>
                <a:spcPts val="0"/>
              </a:spcBef>
              <a:spcAft>
                <a:spcPts val="0"/>
              </a:spcAft>
              <a:buSzPts val="1800"/>
              <a:buChar char="●"/>
            </a:pPr>
            <a:r>
              <a:rPr lang="en" sz="1800"/>
              <a:t>Author of Android Development Book (Android Sensor Programing </a:t>
            </a:r>
            <a:r>
              <a:rPr lang="en"/>
              <a:t>B</a:t>
            </a:r>
            <a:r>
              <a:rPr lang="en" sz="1800"/>
              <a:t>y Example)</a:t>
            </a:r>
            <a:endParaRPr sz="1800"/>
          </a:p>
          <a:p>
            <a:pPr indent="-342900" lvl="0" marL="457200" rtl="0" algn="l">
              <a:spcBef>
                <a:spcPts val="0"/>
              </a:spcBef>
              <a:spcAft>
                <a:spcPts val="0"/>
              </a:spcAft>
              <a:buSzPts val="1800"/>
              <a:buChar char="●"/>
            </a:pPr>
            <a:r>
              <a:rPr lang="en"/>
              <a:t>Author/Inventor of two patents (machine learning algos)</a:t>
            </a:r>
            <a:endParaRPr/>
          </a:p>
          <a:p>
            <a:pPr indent="-342900" lvl="0" marL="457200" rtl="0" algn="l">
              <a:spcBef>
                <a:spcPts val="0"/>
              </a:spcBef>
              <a:spcAft>
                <a:spcPts val="0"/>
              </a:spcAft>
              <a:buSzPts val="1800"/>
              <a:buChar char="●"/>
            </a:pPr>
            <a:r>
              <a:rPr lang="en" sz="1800"/>
              <a:t>Hobbyist</a:t>
            </a:r>
            <a:r>
              <a:rPr lang="en" sz="1800"/>
              <a:t> Apps and Games Developer (40+ games on Apple &amp; Google Store</a:t>
            </a:r>
            <a:r>
              <a:rPr lang="en"/>
              <a:t>s</a:t>
            </a:r>
            <a:r>
              <a:rPr lang="en" sz="1800"/>
              <a:t>)</a:t>
            </a:r>
            <a:endParaRPr/>
          </a:p>
        </p:txBody>
      </p:sp>
      <p:pic>
        <p:nvPicPr>
          <p:cNvPr id="81" name="Google Shape;81;p14"/>
          <p:cNvPicPr preferRelativeResize="0"/>
          <p:nvPr/>
        </p:nvPicPr>
        <p:blipFill>
          <a:blip r:embed="rId3">
            <a:alphaModFix/>
          </a:blip>
          <a:stretch>
            <a:fillRect/>
          </a:stretch>
        </p:blipFill>
        <p:spPr>
          <a:xfrm>
            <a:off x="6864250" y="835838"/>
            <a:ext cx="2025050" cy="2405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627200" y="-18300"/>
            <a:ext cx="7342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Secrets and </a:t>
            </a:r>
            <a:r>
              <a:rPr lang="en" sz="2000"/>
              <a:t>Config maps Management </a:t>
            </a:r>
            <a:r>
              <a:rPr lang="en" sz="2000"/>
              <a:t>in Kubernetes</a:t>
            </a:r>
            <a:endParaRPr sz="2000"/>
          </a:p>
        </p:txBody>
      </p:sp>
      <p:pic>
        <p:nvPicPr>
          <p:cNvPr id="205" name="Google Shape;205;p32"/>
          <p:cNvPicPr preferRelativeResize="0"/>
          <p:nvPr/>
        </p:nvPicPr>
        <p:blipFill>
          <a:blip r:embed="rId3">
            <a:alphaModFix/>
          </a:blip>
          <a:stretch>
            <a:fillRect/>
          </a:stretch>
        </p:blipFill>
        <p:spPr>
          <a:xfrm>
            <a:off x="1158837" y="2929800"/>
            <a:ext cx="6826326" cy="2213100"/>
          </a:xfrm>
          <a:prstGeom prst="rect">
            <a:avLst/>
          </a:prstGeom>
          <a:noFill/>
          <a:ln>
            <a:noFill/>
          </a:ln>
        </p:spPr>
      </p:pic>
      <p:sp>
        <p:nvSpPr>
          <p:cNvPr id="206" name="Google Shape;206;p32"/>
          <p:cNvSpPr txBox="1"/>
          <p:nvPr/>
        </p:nvSpPr>
        <p:spPr>
          <a:xfrm>
            <a:off x="984325" y="421650"/>
            <a:ext cx="70008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22222"/>
              </a:buClr>
              <a:buSzPts val="1200"/>
              <a:buFont typeface="Roboto"/>
              <a:buChar char="●"/>
            </a:pPr>
            <a:r>
              <a:rPr b="1" lang="en" sz="1200">
                <a:solidFill>
                  <a:srgbClr val="222222"/>
                </a:solidFill>
                <a:highlight>
                  <a:schemeClr val="lt1"/>
                </a:highlight>
                <a:latin typeface="Roboto"/>
                <a:ea typeface="Roboto"/>
                <a:cs typeface="Roboto"/>
                <a:sym typeface="Roboto"/>
              </a:rPr>
              <a:t>Configs Maps </a:t>
            </a:r>
            <a:endParaRPr b="1"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To Store Key Value Pairs (In Plain Text) </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Stored in (Etcd) </a:t>
            </a:r>
            <a:r>
              <a:rPr lang="en" sz="1200">
                <a:solidFill>
                  <a:srgbClr val="222222"/>
                </a:solidFill>
                <a:highlight>
                  <a:schemeClr val="lt1"/>
                </a:highlight>
                <a:latin typeface="Roboto"/>
                <a:ea typeface="Roboto"/>
                <a:cs typeface="Roboto"/>
                <a:sym typeface="Roboto"/>
              </a:rPr>
              <a:t>- Accessible to all pods</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Examples</a:t>
            </a:r>
            <a:endParaRPr sz="1200">
              <a:solidFill>
                <a:srgbClr val="222222"/>
              </a:solidFill>
              <a:highlight>
                <a:schemeClr val="lt1"/>
              </a:highlight>
              <a:latin typeface="Roboto"/>
              <a:ea typeface="Roboto"/>
              <a:cs typeface="Roboto"/>
              <a:sym typeface="Roboto"/>
            </a:endParaRPr>
          </a:p>
          <a:p>
            <a:pPr indent="-304800" lvl="2" marL="13716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n</a:t>
            </a:r>
            <a:r>
              <a:rPr lang="en" sz="1200">
                <a:solidFill>
                  <a:srgbClr val="222222"/>
                </a:solidFill>
                <a:highlight>
                  <a:schemeClr val="lt1"/>
                </a:highlight>
                <a:latin typeface="Roboto"/>
                <a:ea typeface="Roboto"/>
                <a:cs typeface="Roboto"/>
                <a:sym typeface="Roboto"/>
              </a:rPr>
              <a:t>ginx.conf (any config files)</a:t>
            </a:r>
            <a:endParaRPr sz="1200">
              <a:solidFill>
                <a:srgbClr val="222222"/>
              </a:solidFill>
              <a:highlight>
                <a:schemeClr val="lt1"/>
              </a:highlight>
              <a:latin typeface="Roboto"/>
              <a:ea typeface="Roboto"/>
              <a:cs typeface="Roboto"/>
              <a:sym typeface="Roboto"/>
            </a:endParaRPr>
          </a:p>
          <a:p>
            <a:pPr indent="-304800" lvl="2" marL="13716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environment</a:t>
            </a:r>
            <a:r>
              <a:rPr lang="en" sz="1200">
                <a:solidFill>
                  <a:srgbClr val="222222"/>
                </a:solidFill>
                <a:highlight>
                  <a:schemeClr val="lt1"/>
                </a:highlight>
                <a:latin typeface="Roboto"/>
                <a:ea typeface="Roboto"/>
                <a:cs typeface="Roboto"/>
                <a:sym typeface="Roboto"/>
              </a:rPr>
              <a:t> variables, etc.</a:t>
            </a:r>
            <a:endParaRPr sz="1200">
              <a:solidFill>
                <a:srgbClr val="222222"/>
              </a:solidFill>
              <a:highlight>
                <a:schemeClr val="lt1"/>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b="1" lang="en" sz="1200">
                <a:solidFill>
                  <a:srgbClr val="222222"/>
                </a:solidFill>
                <a:highlight>
                  <a:schemeClr val="lt1"/>
                </a:highlight>
                <a:latin typeface="Roboto"/>
                <a:ea typeface="Roboto"/>
                <a:cs typeface="Roboto"/>
                <a:sym typeface="Roboto"/>
              </a:rPr>
              <a:t>Secrets</a:t>
            </a:r>
            <a:endParaRPr b="1"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To Store Secrets/Sensitive Info (Hashed/Base64 Encoded, Not in Plain Text) </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Stored in (Etcd) - Accessible to all pods</a:t>
            </a:r>
            <a:endParaRPr sz="1200">
              <a:solidFill>
                <a:srgbClr val="222222"/>
              </a:solidFill>
              <a:highlight>
                <a:schemeClr val="lt1"/>
              </a:highlight>
              <a:latin typeface="Roboto"/>
              <a:ea typeface="Roboto"/>
              <a:cs typeface="Roboto"/>
              <a:sym typeface="Roboto"/>
            </a:endParaRPr>
          </a:p>
          <a:p>
            <a:pPr indent="-304800" lvl="1" marL="9144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Examples</a:t>
            </a:r>
            <a:endParaRPr sz="1200">
              <a:solidFill>
                <a:srgbClr val="222222"/>
              </a:solidFill>
              <a:highlight>
                <a:schemeClr val="lt1"/>
              </a:highlight>
              <a:latin typeface="Roboto"/>
              <a:ea typeface="Roboto"/>
              <a:cs typeface="Roboto"/>
              <a:sym typeface="Roboto"/>
            </a:endParaRPr>
          </a:p>
          <a:p>
            <a:pPr indent="-304800" lvl="2" marL="13716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Root </a:t>
            </a:r>
            <a:r>
              <a:rPr lang="en" sz="1200">
                <a:solidFill>
                  <a:srgbClr val="222222"/>
                </a:solidFill>
                <a:highlight>
                  <a:schemeClr val="lt1"/>
                </a:highlight>
                <a:latin typeface="Roboto"/>
                <a:ea typeface="Roboto"/>
                <a:cs typeface="Roboto"/>
                <a:sym typeface="Roboto"/>
              </a:rPr>
              <a:t>Password for database</a:t>
            </a:r>
            <a:endParaRPr sz="1200">
              <a:solidFill>
                <a:srgbClr val="222222"/>
              </a:solidFill>
              <a:highlight>
                <a:schemeClr val="lt1"/>
              </a:highlight>
              <a:latin typeface="Roboto"/>
              <a:ea typeface="Roboto"/>
              <a:cs typeface="Roboto"/>
              <a:sym typeface="Roboto"/>
            </a:endParaRPr>
          </a:p>
          <a:p>
            <a:pPr indent="-304800" lvl="2" marL="13716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API keys, tokens, etc.</a:t>
            </a:r>
            <a:endParaRPr sz="1200">
              <a:solidFill>
                <a:srgbClr val="222222"/>
              </a:solidFill>
              <a:highlight>
                <a:schemeClr val="lt1"/>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79600" y="-183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a:t>
            </a:r>
            <a:r>
              <a:rPr lang="en" sz="2000"/>
              <a:t>Service</a:t>
            </a:r>
            <a:endParaRPr sz="2000"/>
          </a:p>
        </p:txBody>
      </p:sp>
      <p:sp>
        <p:nvSpPr>
          <p:cNvPr id="212" name="Google Shape;212;p33"/>
          <p:cNvSpPr txBox="1"/>
          <p:nvPr/>
        </p:nvSpPr>
        <p:spPr>
          <a:xfrm>
            <a:off x="153950" y="673925"/>
            <a:ext cx="50406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92929"/>
                </a:solidFill>
                <a:highlight>
                  <a:srgbClr val="FFFFFF"/>
                </a:highlight>
              </a:rPr>
              <a:t>Kubernetes Service is used to expose an application deployed on a set of pods using a single endpoint. Services are introduced to provide reliable networking by bringing stable IP addresses and DNS names to mortal pods. Service enables network access to a set of Pods in Kubernetes.</a:t>
            </a:r>
            <a:endParaRPr sz="1300">
              <a:solidFill>
                <a:srgbClr val="292929"/>
              </a:solidFill>
              <a:highlight>
                <a:srgbClr val="FFFFFF"/>
              </a:highlight>
            </a:endParaRPr>
          </a:p>
          <a:p>
            <a:pPr indent="0" lvl="0" marL="0" rtl="0" algn="l">
              <a:spcBef>
                <a:spcPts val="0"/>
              </a:spcBef>
              <a:spcAft>
                <a:spcPts val="0"/>
              </a:spcAft>
              <a:buNone/>
            </a:pPr>
            <a:r>
              <a:t/>
            </a:r>
            <a:endParaRPr sz="1300">
              <a:solidFill>
                <a:srgbClr val="292929"/>
              </a:solidFill>
              <a:highlight>
                <a:srgbClr val="FFFFFF"/>
              </a:highlight>
            </a:endParaRPr>
          </a:p>
          <a:p>
            <a:pPr indent="0" lvl="0" marL="0" rtl="0" algn="l">
              <a:spcBef>
                <a:spcPts val="0"/>
              </a:spcBef>
              <a:spcAft>
                <a:spcPts val="0"/>
              </a:spcAft>
              <a:buNone/>
            </a:pPr>
            <a:r>
              <a:t/>
            </a:r>
            <a:endParaRPr b="1" sz="1300">
              <a:solidFill>
                <a:srgbClr val="292929"/>
              </a:solidFill>
              <a:highlight>
                <a:srgbClr val="FFFFFF"/>
              </a:highlight>
            </a:endParaRPr>
          </a:p>
          <a:p>
            <a:pPr indent="0" lvl="0" marL="0" rtl="0" algn="l">
              <a:spcBef>
                <a:spcPts val="0"/>
              </a:spcBef>
              <a:spcAft>
                <a:spcPts val="0"/>
              </a:spcAft>
              <a:buNone/>
            </a:pPr>
            <a:r>
              <a:rPr b="1" lang="en" sz="1300">
                <a:solidFill>
                  <a:srgbClr val="292929"/>
                </a:solidFill>
                <a:highlight>
                  <a:srgbClr val="FFFFFF"/>
                </a:highlight>
              </a:rPr>
              <a:t>Main </a:t>
            </a:r>
            <a:r>
              <a:rPr b="1" lang="en" sz="1300">
                <a:solidFill>
                  <a:srgbClr val="292929"/>
                </a:solidFill>
                <a:highlight>
                  <a:srgbClr val="FFFFFF"/>
                </a:highlight>
              </a:rPr>
              <a:t>Responsibilities of Service</a:t>
            </a:r>
            <a:endParaRPr b="1"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Service</a:t>
            </a:r>
            <a:r>
              <a:rPr lang="en" sz="1300">
                <a:solidFill>
                  <a:srgbClr val="292929"/>
                </a:solidFill>
                <a:highlight>
                  <a:srgbClr val="FFFFFF"/>
                </a:highlight>
              </a:rPr>
              <a:t> Registry with CoreDNS (Service Registry)</a:t>
            </a:r>
            <a:endParaRPr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Single Routing For Multiple Pods (</a:t>
            </a:r>
            <a:r>
              <a:rPr lang="en" sz="1300">
                <a:solidFill>
                  <a:srgbClr val="292929"/>
                </a:solidFill>
                <a:highlight>
                  <a:schemeClr val="lt1"/>
                </a:highlight>
              </a:rPr>
              <a:t>Service</a:t>
            </a:r>
            <a:r>
              <a:rPr lang="en" sz="1300">
                <a:solidFill>
                  <a:srgbClr val="292929"/>
                </a:solidFill>
                <a:highlight>
                  <a:srgbClr val="FFFFFF"/>
                </a:highlight>
              </a:rPr>
              <a:t> Discovery)</a:t>
            </a:r>
            <a:endParaRPr sz="1300">
              <a:solidFill>
                <a:srgbClr val="292929"/>
              </a:solidFill>
              <a:highlight>
                <a:srgbClr val="FFFFFF"/>
              </a:highlight>
            </a:endParaRPr>
          </a:p>
          <a:p>
            <a:pPr indent="-311150" lvl="0" marL="457200" rtl="0" algn="l">
              <a:spcBef>
                <a:spcPts val="0"/>
              </a:spcBef>
              <a:spcAft>
                <a:spcPts val="0"/>
              </a:spcAft>
              <a:buClr>
                <a:srgbClr val="292929"/>
              </a:buClr>
              <a:buSzPts val="1300"/>
              <a:buChar char="●"/>
            </a:pPr>
            <a:r>
              <a:rPr lang="en" sz="1300">
                <a:solidFill>
                  <a:srgbClr val="292929"/>
                </a:solidFill>
                <a:highlight>
                  <a:srgbClr val="FFFFFF"/>
                </a:highlight>
              </a:rPr>
              <a:t>Traffic Management </a:t>
            </a:r>
            <a:r>
              <a:rPr lang="en" sz="1300">
                <a:solidFill>
                  <a:srgbClr val="292929"/>
                </a:solidFill>
                <a:highlight>
                  <a:schemeClr val="lt1"/>
                </a:highlight>
              </a:rPr>
              <a:t>For Multiple Pods </a:t>
            </a:r>
            <a:r>
              <a:rPr lang="en" sz="1300">
                <a:solidFill>
                  <a:srgbClr val="292929"/>
                </a:solidFill>
                <a:highlight>
                  <a:srgbClr val="FFFFFF"/>
                </a:highlight>
              </a:rPr>
              <a:t>(Load Balancing)</a:t>
            </a:r>
            <a:endParaRPr sz="1300">
              <a:solidFill>
                <a:srgbClr val="292929"/>
              </a:solidFill>
              <a:highlight>
                <a:srgbClr val="FFFFFF"/>
              </a:highlight>
            </a:endParaRPr>
          </a:p>
          <a:p>
            <a:pPr indent="0" lvl="0" marL="0" rtl="0" algn="l">
              <a:spcBef>
                <a:spcPts val="0"/>
              </a:spcBef>
              <a:spcAft>
                <a:spcPts val="0"/>
              </a:spcAft>
              <a:buNone/>
            </a:pPr>
            <a:r>
              <a:t/>
            </a:r>
            <a:endParaRPr sz="1300">
              <a:solidFill>
                <a:srgbClr val="292929"/>
              </a:solidFill>
              <a:highlight>
                <a:srgbClr val="FFFFFF"/>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None/>
            </a:pPr>
            <a:r>
              <a:t/>
            </a:r>
            <a:endParaRPr b="1" sz="1300">
              <a:solidFill>
                <a:srgbClr val="292929"/>
              </a:solidFill>
              <a:highlight>
                <a:schemeClr val="lt1"/>
              </a:highlight>
            </a:endParaRPr>
          </a:p>
          <a:p>
            <a:pPr indent="0" lvl="0" marL="0" rtl="0" algn="l">
              <a:spcBef>
                <a:spcPts val="0"/>
              </a:spcBef>
              <a:spcAft>
                <a:spcPts val="0"/>
              </a:spcAft>
              <a:buClr>
                <a:schemeClr val="dk2"/>
              </a:buClr>
              <a:buSzPts val="1100"/>
              <a:buFont typeface="Arial"/>
              <a:buNone/>
            </a:pPr>
            <a:r>
              <a:rPr b="1" lang="en" sz="1300">
                <a:solidFill>
                  <a:srgbClr val="292929"/>
                </a:solidFill>
                <a:highlight>
                  <a:schemeClr val="lt1"/>
                </a:highlight>
              </a:rPr>
              <a:t>Major Types of Service</a:t>
            </a:r>
            <a:endParaRPr b="1"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ClusterIP (Default)</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NodePort </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Load Balancer</a:t>
            </a:r>
            <a:endParaRPr sz="1300">
              <a:solidFill>
                <a:srgbClr val="292929"/>
              </a:solidFill>
              <a:highlight>
                <a:schemeClr val="lt1"/>
              </a:highlight>
            </a:endParaRPr>
          </a:p>
          <a:p>
            <a:pPr indent="-311150" lvl="0" marL="457200" rtl="0" algn="l">
              <a:spcBef>
                <a:spcPts val="0"/>
              </a:spcBef>
              <a:spcAft>
                <a:spcPts val="0"/>
              </a:spcAft>
              <a:buClr>
                <a:srgbClr val="292929"/>
              </a:buClr>
              <a:buSzPts val="1300"/>
              <a:buChar char="●"/>
            </a:pPr>
            <a:r>
              <a:rPr lang="en" sz="1300">
                <a:solidFill>
                  <a:srgbClr val="292929"/>
                </a:solidFill>
                <a:highlight>
                  <a:schemeClr val="lt1"/>
                </a:highlight>
              </a:rPr>
              <a:t>External Name</a:t>
            </a:r>
            <a:endParaRPr sz="1300">
              <a:solidFill>
                <a:srgbClr val="292929"/>
              </a:solidFill>
              <a:highlight>
                <a:schemeClr val="lt1"/>
              </a:highlight>
            </a:endParaRPr>
          </a:p>
        </p:txBody>
      </p:sp>
      <p:pic>
        <p:nvPicPr>
          <p:cNvPr id="213" name="Google Shape;213;p33"/>
          <p:cNvPicPr preferRelativeResize="0"/>
          <p:nvPr/>
        </p:nvPicPr>
        <p:blipFill>
          <a:blip r:embed="rId3">
            <a:alphaModFix/>
          </a:blip>
          <a:stretch>
            <a:fillRect/>
          </a:stretch>
        </p:blipFill>
        <p:spPr>
          <a:xfrm>
            <a:off x="5095100" y="0"/>
            <a:ext cx="4048889" cy="3415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398600" y="622950"/>
            <a:ext cx="7442959" cy="3897599"/>
          </a:xfrm>
          <a:prstGeom prst="rect">
            <a:avLst/>
          </a:prstGeom>
          <a:noFill/>
          <a:ln>
            <a:noFill/>
          </a:ln>
        </p:spPr>
      </p:pic>
      <p:sp>
        <p:nvSpPr>
          <p:cNvPr id="219" name="Google Shape;219;p34"/>
          <p:cNvSpPr txBox="1"/>
          <p:nvPr>
            <p:ph type="title"/>
          </p:nvPr>
        </p:nvSpPr>
        <p:spPr>
          <a:xfrm>
            <a:off x="398600" y="-945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Service Registry, Discovery &amp; Load Balancing</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152400" y="693300"/>
            <a:ext cx="8839198" cy="4082551"/>
          </a:xfrm>
          <a:prstGeom prst="rect">
            <a:avLst/>
          </a:prstGeom>
          <a:noFill/>
          <a:ln>
            <a:noFill/>
          </a:ln>
        </p:spPr>
      </p:pic>
      <p:sp>
        <p:nvSpPr>
          <p:cNvPr id="225" name="Google Shape;225;p35"/>
          <p:cNvSpPr txBox="1"/>
          <p:nvPr>
            <p:ph type="title"/>
          </p:nvPr>
        </p:nvSpPr>
        <p:spPr>
          <a:xfrm>
            <a:off x="398600" y="-945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Service Registry, Discovery &amp; Load Balancing</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98600" y="-945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Service Registry, Discovery &amp; Load Balancing</a:t>
            </a:r>
            <a:endParaRPr sz="2000"/>
          </a:p>
        </p:txBody>
      </p:sp>
      <p:pic>
        <p:nvPicPr>
          <p:cNvPr id="231" name="Google Shape;231;p36"/>
          <p:cNvPicPr preferRelativeResize="0"/>
          <p:nvPr/>
        </p:nvPicPr>
        <p:blipFill>
          <a:blip r:embed="rId3">
            <a:alphaModFix/>
          </a:blip>
          <a:stretch>
            <a:fillRect/>
          </a:stretch>
        </p:blipFill>
        <p:spPr>
          <a:xfrm>
            <a:off x="1109938" y="586763"/>
            <a:ext cx="6702822" cy="3969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779600" y="-945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Types of </a:t>
            </a:r>
            <a:r>
              <a:rPr lang="en" sz="2000"/>
              <a:t>Kubernetes Service</a:t>
            </a:r>
            <a:endParaRPr sz="2000"/>
          </a:p>
        </p:txBody>
      </p:sp>
      <p:sp>
        <p:nvSpPr>
          <p:cNvPr id="237" name="Google Shape;237;p37"/>
          <p:cNvSpPr txBox="1"/>
          <p:nvPr/>
        </p:nvSpPr>
        <p:spPr>
          <a:xfrm>
            <a:off x="-159375" y="331600"/>
            <a:ext cx="48666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900">
              <a:solidFill>
                <a:srgbClr val="292929"/>
              </a:solidFill>
              <a:highlight>
                <a:schemeClr val="lt1"/>
              </a:highlight>
              <a:latin typeface="Raleway"/>
              <a:ea typeface="Raleway"/>
              <a:cs typeface="Raleway"/>
              <a:sym typeface="Raleway"/>
            </a:endParaRPr>
          </a:p>
          <a:p>
            <a:pPr indent="-285750" lvl="0" marL="457200" rtl="0" algn="l">
              <a:lnSpc>
                <a:spcPct val="100000"/>
              </a:lnSpc>
              <a:spcBef>
                <a:spcPts val="0"/>
              </a:spcBef>
              <a:spcAft>
                <a:spcPts val="0"/>
              </a:spcAft>
              <a:buClr>
                <a:srgbClr val="292929"/>
              </a:buClr>
              <a:buSzPts val="900"/>
              <a:buFont typeface="Raleway"/>
              <a:buChar char="●"/>
            </a:pPr>
            <a:r>
              <a:rPr b="1" lang="en" sz="900">
                <a:solidFill>
                  <a:srgbClr val="292929"/>
                </a:solidFill>
                <a:highlight>
                  <a:schemeClr val="lt1"/>
                </a:highlight>
                <a:latin typeface="Raleway"/>
                <a:ea typeface="Raleway"/>
                <a:cs typeface="Raleway"/>
                <a:sym typeface="Raleway"/>
              </a:rPr>
              <a:t>ClusterIP (Default)</a:t>
            </a:r>
            <a:endParaRPr b="1" sz="900">
              <a:solidFill>
                <a:srgbClr val="292929"/>
              </a:solidFill>
              <a:highlight>
                <a:schemeClr val="lt1"/>
              </a:highlight>
              <a:latin typeface="Raleway"/>
              <a:ea typeface="Raleway"/>
              <a:cs typeface="Raleway"/>
              <a:sym typeface="Raleway"/>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ClusterIP is the default and most common service type.</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Kubernetes will assign a cluster-internal IP address to ClusterIP service. This makes the service only reachable within the cluster.</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You cannot make requests to service (pods) from outside the cluster.</a:t>
            </a:r>
            <a:endParaRPr sz="900">
              <a:solidFill>
                <a:srgbClr val="292929"/>
              </a:solidFill>
              <a:highlight>
                <a:schemeClr val="lt1"/>
              </a:highlight>
              <a:latin typeface="Raleway Medium"/>
              <a:ea typeface="Raleway Medium"/>
              <a:cs typeface="Raleway Medium"/>
              <a:sym typeface="Raleway Medium"/>
            </a:endParaRPr>
          </a:p>
          <a:p>
            <a:pPr indent="-285750" lvl="0" marL="457200" rtl="0" algn="l">
              <a:lnSpc>
                <a:spcPct val="100000"/>
              </a:lnSpc>
              <a:spcBef>
                <a:spcPts val="0"/>
              </a:spcBef>
              <a:spcAft>
                <a:spcPts val="0"/>
              </a:spcAft>
              <a:buClr>
                <a:srgbClr val="292929"/>
              </a:buClr>
              <a:buSzPts val="900"/>
              <a:buFont typeface="Raleway"/>
              <a:buChar char="●"/>
            </a:pPr>
            <a:r>
              <a:rPr b="1" lang="en" sz="900">
                <a:solidFill>
                  <a:srgbClr val="292929"/>
                </a:solidFill>
                <a:highlight>
                  <a:schemeClr val="lt1"/>
                </a:highlight>
                <a:latin typeface="Raleway"/>
                <a:ea typeface="Raleway"/>
                <a:cs typeface="Raleway"/>
                <a:sym typeface="Raleway"/>
              </a:rPr>
              <a:t>NodePort </a:t>
            </a:r>
            <a:endParaRPr b="1" sz="900">
              <a:solidFill>
                <a:srgbClr val="292929"/>
              </a:solidFill>
              <a:highlight>
                <a:schemeClr val="lt1"/>
              </a:highlight>
              <a:latin typeface="Raleway"/>
              <a:ea typeface="Raleway"/>
              <a:cs typeface="Raleway"/>
              <a:sym typeface="Raleway"/>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NodePort service is an extension of ClusterIP service. </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It exposes the service outside of the cluster by adding a cluster-wide port on top of ClusterIP.</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NodePort exposes the service on each Node’s IP at a static port (the NodePort). Each node proxies that port into your Service. So, external traffic has access to fixed port on each Node. It means any request to your cluster on that port gets forwarded to the service.</a:t>
            </a:r>
            <a:endParaRPr sz="900">
              <a:solidFill>
                <a:srgbClr val="292929"/>
              </a:solidFill>
              <a:highlight>
                <a:schemeClr val="lt1"/>
              </a:highlight>
              <a:latin typeface="Raleway Medium"/>
              <a:ea typeface="Raleway Medium"/>
              <a:cs typeface="Raleway Medium"/>
              <a:sym typeface="Raleway Medium"/>
            </a:endParaRPr>
          </a:p>
          <a:p>
            <a:pPr indent="-285750" lvl="0" marL="457200" rtl="0" algn="l">
              <a:lnSpc>
                <a:spcPct val="100000"/>
              </a:lnSpc>
              <a:spcBef>
                <a:spcPts val="0"/>
              </a:spcBef>
              <a:spcAft>
                <a:spcPts val="0"/>
              </a:spcAft>
              <a:buClr>
                <a:srgbClr val="292929"/>
              </a:buClr>
              <a:buSzPts val="900"/>
              <a:buFont typeface="Raleway"/>
              <a:buChar char="●"/>
            </a:pPr>
            <a:r>
              <a:rPr b="1" lang="en" sz="900">
                <a:solidFill>
                  <a:srgbClr val="292929"/>
                </a:solidFill>
                <a:highlight>
                  <a:schemeClr val="lt1"/>
                </a:highlight>
                <a:latin typeface="Raleway"/>
                <a:ea typeface="Raleway"/>
                <a:cs typeface="Raleway"/>
                <a:sym typeface="Raleway"/>
              </a:rPr>
              <a:t>Load Balancer</a:t>
            </a:r>
            <a:endParaRPr b="1" sz="900">
              <a:solidFill>
                <a:srgbClr val="292929"/>
              </a:solidFill>
              <a:highlight>
                <a:schemeClr val="lt1"/>
              </a:highlight>
              <a:latin typeface="Raleway"/>
              <a:ea typeface="Raleway"/>
              <a:cs typeface="Raleway"/>
              <a:sym typeface="Raleway"/>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LoadBalancer service is an extension of NodePort service.</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It integrates NodePort with cloud-based load balancers.It exposes the Service externally using a cloud provider’s load balancer.</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Each cloud provider (AWS, Azure, GCP, etc) has its own native load balancer implementation. The cloud provider will create a load balancer, which then automatically routes requests to your Kubernetes Service.</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Traffic from the external load balancer is directed at the backend Pods. The cloud provider decides how it is load balanced.</a:t>
            </a:r>
            <a:endParaRPr sz="900">
              <a:solidFill>
                <a:srgbClr val="292929"/>
              </a:solidFill>
              <a:highlight>
                <a:schemeClr val="lt1"/>
              </a:highlight>
              <a:latin typeface="Raleway Medium"/>
              <a:ea typeface="Raleway Medium"/>
              <a:cs typeface="Raleway Medium"/>
              <a:sym typeface="Raleway Medium"/>
            </a:endParaRPr>
          </a:p>
          <a:p>
            <a:pPr indent="-285750" lvl="0" marL="457200" rtl="0" algn="l">
              <a:lnSpc>
                <a:spcPct val="100000"/>
              </a:lnSpc>
              <a:spcBef>
                <a:spcPts val="0"/>
              </a:spcBef>
              <a:spcAft>
                <a:spcPts val="0"/>
              </a:spcAft>
              <a:buClr>
                <a:srgbClr val="292929"/>
              </a:buClr>
              <a:buSzPts val="900"/>
              <a:buFont typeface="Raleway"/>
              <a:buChar char="●"/>
            </a:pPr>
            <a:r>
              <a:rPr b="1" lang="en" sz="900">
                <a:solidFill>
                  <a:srgbClr val="292929"/>
                </a:solidFill>
                <a:highlight>
                  <a:schemeClr val="lt1"/>
                </a:highlight>
                <a:latin typeface="Raleway"/>
                <a:ea typeface="Raleway"/>
                <a:cs typeface="Raleway"/>
                <a:sym typeface="Raleway"/>
              </a:rPr>
              <a:t>External Name/Service</a:t>
            </a:r>
            <a:endParaRPr b="1" sz="900">
              <a:solidFill>
                <a:srgbClr val="292929"/>
              </a:solidFill>
              <a:highlight>
                <a:schemeClr val="lt1"/>
              </a:highlight>
              <a:latin typeface="Raleway"/>
              <a:ea typeface="Raleway"/>
              <a:cs typeface="Raleway"/>
              <a:sym typeface="Raleway"/>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Services of type External Name map a Service to a DNS name, not to a typical selector such as my-service.You specify these Services with the `spec.externalName` parameter.</a:t>
            </a:r>
            <a:endParaRPr sz="900">
              <a:solidFill>
                <a:srgbClr val="292929"/>
              </a:solidFill>
              <a:highlight>
                <a:srgbClr val="FFFFFF"/>
              </a:highlight>
              <a:latin typeface="Raleway Medium"/>
              <a:ea typeface="Raleway Medium"/>
              <a:cs typeface="Raleway Medium"/>
              <a:sym typeface="Raleway Medium"/>
            </a:endParaRPr>
          </a:p>
          <a:p>
            <a:pPr indent="-285750" lvl="1" marL="914400" rtl="0" algn="l">
              <a:lnSpc>
                <a:spcPct val="100000"/>
              </a:lnSpc>
              <a:spcBef>
                <a:spcPts val="0"/>
              </a:spcBef>
              <a:spcAft>
                <a:spcPts val="0"/>
              </a:spcAft>
              <a:buClr>
                <a:srgbClr val="292929"/>
              </a:buClr>
              <a:buSzPts val="900"/>
              <a:buFont typeface="Raleway Medium"/>
              <a:buChar char="○"/>
            </a:pPr>
            <a:r>
              <a:rPr lang="en" sz="900">
                <a:solidFill>
                  <a:srgbClr val="292929"/>
                </a:solidFill>
                <a:highlight>
                  <a:srgbClr val="FFFFFF"/>
                </a:highlight>
                <a:latin typeface="Raleway Medium"/>
                <a:ea typeface="Raleway Medium"/>
                <a:cs typeface="Raleway Medium"/>
                <a:sym typeface="Raleway Medium"/>
              </a:rPr>
              <a:t>It maps the Service to the contents of the external Name field (e.g. foo.bar.example.com), by returning a CNAME record with its value.No proxying of any kind is established.</a:t>
            </a:r>
            <a:endParaRPr sz="900">
              <a:solidFill>
                <a:srgbClr val="292929"/>
              </a:solidFill>
              <a:highlight>
                <a:srgbClr val="FFFFFF"/>
              </a:highlight>
              <a:latin typeface="Raleway Medium"/>
              <a:ea typeface="Raleway Medium"/>
              <a:cs typeface="Raleway Medium"/>
              <a:sym typeface="Raleway Medium"/>
            </a:endParaRPr>
          </a:p>
          <a:p>
            <a:pPr indent="0" lvl="0" marL="0" rtl="0" algn="l">
              <a:lnSpc>
                <a:spcPct val="100000"/>
              </a:lnSpc>
              <a:spcBef>
                <a:spcPts val="0"/>
              </a:spcBef>
              <a:spcAft>
                <a:spcPts val="0"/>
              </a:spcAft>
              <a:buNone/>
            </a:pPr>
            <a:r>
              <a:t/>
            </a:r>
            <a:endParaRPr sz="900">
              <a:solidFill>
                <a:srgbClr val="292929"/>
              </a:solidFill>
              <a:highlight>
                <a:schemeClr val="lt1"/>
              </a:highlight>
              <a:latin typeface="Raleway Medium"/>
              <a:ea typeface="Raleway Medium"/>
              <a:cs typeface="Raleway Medium"/>
              <a:sym typeface="Raleway Medium"/>
            </a:endParaRPr>
          </a:p>
        </p:txBody>
      </p:sp>
      <p:pic>
        <p:nvPicPr>
          <p:cNvPr id="238" name="Google Shape;238;p37"/>
          <p:cNvPicPr preferRelativeResize="0"/>
          <p:nvPr/>
        </p:nvPicPr>
        <p:blipFill>
          <a:blip r:embed="rId3">
            <a:alphaModFix/>
          </a:blip>
          <a:stretch>
            <a:fillRect/>
          </a:stretch>
        </p:blipFill>
        <p:spPr>
          <a:xfrm>
            <a:off x="4707225" y="0"/>
            <a:ext cx="4436775" cy="51434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8250" y="-35400"/>
            <a:ext cx="6195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Exposing Services to Internet (Without Ingress)</a:t>
            </a:r>
            <a:endParaRPr sz="2000"/>
          </a:p>
        </p:txBody>
      </p:sp>
      <p:pic>
        <p:nvPicPr>
          <p:cNvPr id="244" name="Google Shape;244;p38"/>
          <p:cNvPicPr preferRelativeResize="0"/>
          <p:nvPr/>
        </p:nvPicPr>
        <p:blipFill>
          <a:blip r:embed="rId3">
            <a:alphaModFix/>
          </a:blip>
          <a:stretch>
            <a:fillRect/>
          </a:stretch>
        </p:blipFill>
        <p:spPr>
          <a:xfrm>
            <a:off x="923450" y="515725"/>
            <a:ext cx="6445251" cy="45601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779600" y="-183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Ingress</a:t>
            </a:r>
            <a:endParaRPr sz="2000"/>
          </a:p>
        </p:txBody>
      </p:sp>
      <p:pic>
        <p:nvPicPr>
          <p:cNvPr id="250" name="Google Shape;250;p39"/>
          <p:cNvPicPr preferRelativeResize="0"/>
          <p:nvPr/>
        </p:nvPicPr>
        <p:blipFill>
          <a:blip r:embed="rId3">
            <a:alphaModFix/>
          </a:blip>
          <a:stretch>
            <a:fillRect/>
          </a:stretch>
        </p:blipFill>
        <p:spPr>
          <a:xfrm>
            <a:off x="6931453" y="578767"/>
            <a:ext cx="2054625" cy="3987159"/>
          </a:xfrm>
          <a:prstGeom prst="rect">
            <a:avLst/>
          </a:prstGeom>
          <a:noFill/>
          <a:ln>
            <a:noFill/>
          </a:ln>
        </p:spPr>
      </p:pic>
      <p:sp>
        <p:nvSpPr>
          <p:cNvPr id="251" name="Google Shape;251;p39"/>
          <p:cNvSpPr txBox="1"/>
          <p:nvPr/>
        </p:nvSpPr>
        <p:spPr>
          <a:xfrm>
            <a:off x="211400" y="472125"/>
            <a:ext cx="66780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solidFill>
                  <a:schemeClr val="hlink"/>
                </a:solidFill>
                <a:highlight>
                  <a:srgbClr val="FFFFFF"/>
                </a:highlight>
                <a:uFill>
                  <a:noFill/>
                </a:uFill>
                <a:hlinkClick r:id="rId4"/>
              </a:rPr>
              <a:t>Ingress</a:t>
            </a:r>
            <a:r>
              <a:rPr lang="en" sz="1200">
                <a:solidFill>
                  <a:srgbClr val="323235"/>
                </a:solidFill>
                <a:highlight>
                  <a:srgbClr val="FFFFFF"/>
                </a:highlight>
              </a:rPr>
              <a:t> exposes HTTP and HTTPS routes from outside the cluster to </a:t>
            </a:r>
            <a:r>
              <a:rPr lang="en" sz="1200">
                <a:solidFill>
                  <a:schemeClr val="hlink"/>
                </a:solidFill>
                <a:highlight>
                  <a:srgbClr val="FFFFFF"/>
                </a:highlight>
                <a:uFill>
                  <a:noFill/>
                </a:uFill>
                <a:hlinkClick r:id="rId5"/>
              </a:rPr>
              <a:t>services</a:t>
            </a:r>
            <a:r>
              <a:rPr lang="en" sz="1200">
                <a:solidFill>
                  <a:srgbClr val="323235"/>
                </a:solidFill>
                <a:highlight>
                  <a:srgbClr val="FFFFFF"/>
                </a:highlight>
              </a:rPr>
              <a:t> within the cluster. </a:t>
            </a:r>
            <a:endParaRPr sz="1200">
              <a:solidFill>
                <a:srgbClr val="323235"/>
              </a:solidFill>
              <a:highlight>
                <a:srgbClr val="FFFFFF"/>
              </a:highlight>
            </a:endParaRPr>
          </a:p>
          <a:p>
            <a:pPr indent="-304800" lvl="0" marL="457200" rtl="0" algn="l">
              <a:spcBef>
                <a:spcPts val="0"/>
              </a:spcBef>
              <a:spcAft>
                <a:spcPts val="0"/>
              </a:spcAft>
              <a:buClr>
                <a:srgbClr val="323235"/>
              </a:buClr>
              <a:buSzPts val="1200"/>
              <a:buChar char="●"/>
            </a:pPr>
            <a:r>
              <a:rPr lang="en" sz="1200">
                <a:solidFill>
                  <a:srgbClr val="323235"/>
                </a:solidFill>
                <a:highlight>
                  <a:srgbClr val="FFFFFF"/>
                </a:highlight>
              </a:rPr>
              <a:t>Traffic routing is controlled by rules defined on the Ingress resource.</a:t>
            </a:r>
            <a:endParaRPr sz="1200">
              <a:solidFill>
                <a:srgbClr val="323235"/>
              </a:solidFill>
              <a:highlight>
                <a:srgbClr val="FFFFFF"/>
              </a:highlight>
            </a:endParaRPr>
          </a:p>
          <a:p>
            <a:pPr indent="-304800" lvl="0" marL="457200" rtl="0" algn="l">
              <a:spcBef>
                <a:spcPts val="0"/>
              </a:spcBef>
              <a:spcAft>
                <a:spcPts val="0"/>
              </a:spcAft>
              <a:buClr>
                <a:srgbClr val="323235"/>
              </a:buClr>
              <a:buSzPts val="1200"/>
              <a:buChar char="●"/>
            </a:pPr>
            <a:r>
              <a:rPr lang="en" sz="1200">
                <a:solidFill>
                  <a:srgbClr val="323235"/>
                </a:solidFill>
                <a:highlight>
                  <a:srgbClr val="FFFFFF"/>
                </a:highlight>
              </a:rPr>
              <a:t>An Ingress may be configured to terminate SSL/TLS.</a:t>
            </a:r>
            <a:endParaRPr sz="1200">
              <a:solidFill>
                <a:srgbClr val="323235"/>
              </a:solidFill>
              <a:highlight>
                <a:srgbClr val="FFFFFF"/>
              </a:highlight>
            </a:endParaRPr>
          </a:p>
          <a:p>
            <a:pPr indent="-304800" lvl="0" marL="457200" rtl="0" algn="l">
              <a:spcBef>
                <a:spcPts val="0"/>
              </a:spcBef>
              <a:spcAft>
                <a:spcPts val="0"/>
              </a:spcAft>
              <a:buClr>
                <a:srgbClr val="323235"/>
              </a:buClr>
              <a:buSzPts val="1200"/>
              <a:buChar char="●"/>
            </a:pPr>
            <a:r>
              <a:rPr lang="en" sz="1200">
                <a:solidFill>
                  <a:srgbClr val="323235"/>
                </a:solidFill>
                <a:highlight>
                  <a:srgbClr val="FFFFFF"/>
                </a:highlight>
              </a:rPr>
              <a:t>An Ingress does not expose arbitrary ports or protocols. Exposing services other than HTTP and HTTPS to the internet typically uses a service of </a:t>
            </a:r>
            <a:r>
              <a:rPr lang="en" sz="1200">
                <a:solidFill>
                  <a:schemeClr val="hlink"/>
                </a:solidFill>
                <a:highlight>
                  <a:srgbClr val="FFFFFF"/>
                </a:highlight>
                <a:uFill>
                  <a:noFill/>
                </a:uFill>
                <a:hlinkClick r:id="rId6"/>
              </a:rPr>
              <a:t>Service.Type=NodePort</a:t>
            </a:r>
            <a:r>
              <a:rPr lang="en" sz="1200">
                <a:solidFill>
                  <a:srgbClr val="323235"/>
                </a:solidFill>
                <a:highlight>
                  <a:srgbClr val="FFFFFF"/>
                </a:highlight>
              </a:rPr>
              <a:t> or </a:t>
            </a:r>
            <a:r>
              <a:rPr lang="en" sz="1200">
                <a:solidFill>
                  <a:schemeClr val="hlink"/>
                </a:solidFill>
                <a:highlight>
                  <a:srgbClr val="FFFFFF"/>
                </a:highlight>
                <a:uFill>
                  <a:noFill/>
                </a:uFill>
                <a:hlinkClick r:id="rId7"/>
              </a:rPr>
              <a:t>Service.Type=LoadBalancer</a:t>
            </a:r>
            <a:r>
              <a:rPr lang="en" sz="1200">
                <a:solidFill>
                  <a:srgbClr val="323235"/>
                </a:solidFill>
                <a:highlight>
                  <a:srgbClr val="FFFFFF"/>
                </a:highlight>
              </a:rPr>
              <a:t>.</a:t>
            </a:r>
            <a:endParaRPr sz="1200">
              <a:solidFill>
                <a:srgbClr val="323235"/>
              </a:solidFill>
              <a:highlight>
                <a:srgbClr val="FFFFFF"/>
              </a:highlight>
            </a:endParaRPr>
          </a:p>
        </p:txBody>
      </p:sp>
      <p:pic>
        <p:nvPicPr>
          <p:cNvPr id="252" name="Google Shape;252;p39"/>
          <p:cNvPicPr preferRelativeResize="0"/>
          <p:nvPr/>
        </p:nvPicPr>
        <p:blipFill>
          <a:blip r:embed="rId8">
            <a:alphaModFix/>
          </a:blip>
          <a:stretch>
            <a:fillRect/>
          </a:stretch>
        </p:blipFill>
        <p:spPr>
          <a:xfrm>
            <a:off x="152400" y="2627550"/>
            <a:ext cx="6626652" cy="20034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779600" y="-18300"/>
            <a:ext cx="5904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Ingress Controller</a:t>
            </a:r>
            <a:endParaRPr sz="2000"/>
          </a:p>
        </p:txBody>
      </p:sp>
      <p:pic>
        <p:nvPicPr>
          <p:cNvPr id="258" name="Google Shape;258;p40"/>
          <p:cNvPicPr preferRelativeResize="0"/>
          <p:nvPr/>
        </p:nvPicPr>
        <p:blipFill>
          <a:blip r:embed="rId3">
            <a:alphaModFix/>
          </a:blip>
          <a:stretch>
            <a:fillRect/>
          </a:stretch>
        </p:blipFill>
        <p:spPr>
          <a:xfrm>
            <a:off x="318350" y="1146800"/>
            <a:ext cx="8520848" cy="3979850"/>
          </a:xfrm>
          <a:prstGeom prst="rect">
            <a:avLst/>
          </a:prstGeom>
          <a:noFill/>
          <a:ln>
            <a:noFill/>
          </a:ln>
        </p:spPr>
      </p:pic>
      <p:sp>
        <p:nvSpPr>
          <p:cNvPr id="259" name="Google Shape;259;p40"/>
          <p:cNvSpPr txBox="1"/>
          <p:nvPr/>
        </p:nvSpPr>
        <p:spPr>
          <a:xfrm>
            <a:off x="152400" y="429575"/>
            <a:ext cx="83802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323235"/>
              </a:buClr>
              <a:buSzPts val="1000"/>
              <a:buFont typeface="Raleway"/>
              <a:buChar char="●"/>
            </a:pPr>
            <a:r>
              <a:rPr lang="en" sz="1000">
                <a:solidFill>
                  <a:srgbClr val="323235"/>
                </a:solidFill>
                <a:highlight>
                  <a:srgbClr val="FFFFFF"/>
                </a:highlight>
                <a:latin typeface="Raleway"/>
                <a:ea typeface="Raleway"/>
                <a:cs typeface="Raleway"/>
                <a:sym typeface="Raleway"/>
              </a:rPr>
              <a:t>You must have an ingress controller to satisfy an Ingress. Only creating an Ingress resource has no effect. </a:t>
            </a:r>
            <a:endParaRPr sz="1000">
              <a:solidFill>
                <a:srgbClr val="323235"/>
              </a:solidFill>
              <a:highlight>
                <a:srgbClr val="FFFFFF"/>
              </a:highlight>
              <a:latin typeface="Raleway"/>
              <a:ea typeface="Raleway"/>
              <a:cs typeface="Raleway"/>
              <a:sym typeface="Raleway"/>
            </a:endParaRPr>
          </a:p>
          <a:p>
            <a:pPr indent="-292100" lvl="0" marL="457200" rtl="0" algn="l">
              <a:spcBef>
                <a:spcPts val="0"/>
              </a:spcBef>
              <a:spcAft>
                <a:spcPts val="0"/>
              </a:spcAft>
              <a:buSzPts val="1000"/>
              <a:buFont typeface="Raleway"/>
              <a:buChar char="●"/>
            </a:pPr>
            <a:r>
              <a:rPr lang="en" sz="1000">
                <a:solidFill>
                  <a:srgbClr val="323235"/>
                </a:solidFill>
                <a:highlight>
                  <a:srgbClr val="FFFFFF"/>
                </a:highlight>
                <a:latin typeface="Raleway"/>
                <a:ea typeface="Raleway"/>
                <a:cs typeface="Raleway"/>
                <a:sym typeface="Raleway"/>
              </a:rPr>
              <a:t>It </a:t>
            </a:r>
            <a:r>
              <a:rPr lang="en" sz="1000">
                <a:solidFill>
                  <a:schemeClr val="dk2"/>
                </a:solidFill>
                <a:latin typeface="Raleway"/>
                <a:ea typeface="Raleway"/>
                <a:cs typeface="Raleway"/>
                <a:sym typeface="Raleway"/>
              </a:rPr>
              <a:t>listens on specific ports (usually 80 and 443) for web traffic</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Watches for the creation, modification, or deletion of Ingress Resources</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Char char="●"/>
            </a:pPr>
            <a:r>
              <a:rPr lang="en" sz="1000">
                <a:solidFill>
                  <a:schemeClr val="dk2"/>
                </a:solidFill>
                <a:latin typeface="Raleway"/>
                <a:ea typeface="Raleway"/>
                <a:cs typeface="Raleway"/>
                <a:sym typeface="Raleway"/>
              </a:rPr>
              <a:t>Creates internal L7 routing rules based on desired state indicated by Ingress Objects</a:t>
            </a:r>
            <a:endParaRPr sz="1000">
              <a:solidFill>
                <a:schemeClr val="dk2"/>
              </a:solidFill>
              <a:latin typeface="Raleway"/>
              <a:ea typeface="Raleway"/>
              <a:cs typeface="Raleway"/>
              <a:sym typeface="Raleway"/>
            </a:endParaRPr>
          </a:p>
          <a:p>
            <a:pPr indent="0" lvl="0" marL="0" rtl="0" algn="l">
              <a:spcBef>
                <a:spcPts val="0"/>
              </a:spcBef>
              <a:spcAft>
                <a:spcPts val="0"/>
              </a:spcAft>
              <a:buNone/>
            </a:pPr>
            <a:r>
              <a:t/>
            </a:r>
            <a:endParaRPr sz="1000">
              <a:solidFill>
                <a:srgbClr val="323235"/>
              </a:solidFill>
              <a:highlight>
                <a:srgbClr val="FFFFFF"/>
              </a:highlight>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652050" y="-35400"/>
            <a:ext cx="7881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Exposing Services to Internet (YAML + DNS Entries Example)</a:t>
            </a:r>
            <a:endParaRPr sz="2000"/>
          </a:p>
        </p:txBody>
      </p:sp>
      <p:pic>
        <p:nvPicPr>
          <p:cNvPr id="265" name="Google Shape;265;p41"/>
          <p:cNvPicPr preferRelativeResize="0"/>
          <p:nvPr/>
        </p:nvPicPr>
        <p:blipFill>
          <a:blip r:embed="rId3">
            <a:alphaModFix/>
          </a:blip>
          <a:stretch>
            <a:fillRect/>
          </a:stretch>
        </p:blipFill>
        <p:spPr>
          <a:xfrm>
            <a:off x="152400" y="469200"/>
            <a:ext cx="8397327" cy="4674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779600" y="-94500"/>
            <a:ext cx="3539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Agenda</a:t>
            </a:r>
            <a:endParaRPr sz="2000"/>
          </a:p>
        </p:txBody>
      </p:sp>
      <p:sp>
        <p:nvSpPr>
          <p:cNvPr id="87" name="Google Shape;87;p15"/>
          <p:cNvSpPr txBox="1"/>
          <p:nvPr>
            <p:ph idx="1" type="body"/>
          </p:nvPr>
        </p:nvSpPr>
        <p:spPr>
          <a:xfrm>
            <a:off x="241450" y="431175"/>
            <a:ext cx="8946300" cy="489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Why Containerization?</a:t>
            </a:r>
            <a:endParaRPr sz="1300">
              <a:latin typeface="Raleway Medium"/>
              <a:ea typeface="Raleway Medium"/>
              <a:cs typeface="Raleway Medium"/>
              <a:sym typeface="Raleway Medium"/>
            </a:endParaRPr>
          </a:p>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What is Kubernetes?</a:t>
            </a:r>
            <a:endParaRPr sz="1300">
              <a:latin typeface="Raleway Medium"/>
              <a:ea typeface="Raleway Medium"/>
              <a:cs typeface="Raleway Medium"/>
              <a:sym typeface="Raleway Medium"/>
            </a:endParaRPr>
          </a:p>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Why Kubernetes? (Benefits/Reasons of using Kubernetes)</a:t>
            </a:r>
            <a:endParaRPr sz="1300">
              <a:latin typeface="Raleway Medium"/>
              <a:ea typeface="Raleway Medium"/>
              <a:cs typeface="Raleway Medium"/>
              <a:sym typeface="Raleway Medium"/>
            </a:endParaRPr>
          </a:p>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Kubernetes Industry Adoption</a:t>
            </a:r>
            <a:endParaRPr sz="1300">
              <a:latin typeface="Raleway Medium"/>
              <a:ea typeface="Raleway Medium"/>
              <a:cs typeface="Raleway Medium"/>
              <a:sym typeface="Raleway Medium"/>
            </a:endParaRPr>
          </a:p>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Kubernetes Architecture</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Cluster Architecture</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Master Node (Control Plane) - </a:t>
            </a:r>
            <a:r>
              <a:rPr lang="en" sz="1300">
                <a:latin typeface="Raleway Medium"/>
                <a:ea typeface="Raleway Medium"/>
                <a:cs typeface="Raleway Medium"/>
                <a:sym typeface="Raleway Medium"/>
              </a:rPr>
              <a:t>Architecture</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Worker Node </a:t>
            </a:r>
            <a:r>
              <a:rPr lang="en" sz="1300">
                <a:latin typeface="Raleway Medium"/>
                <a:ea typeface="Raleway Medium"/>
                <a:cs typeface="Raleway Medium"/>
                <a:sym typeface="Raleway Medium"/>
              </a:rPr>
              <a:t>- Architecture</a:t>
            </a:r>
            <a:endParaRPr sz="1300">
              <a:latin typeface="Raleway Medium"/>
              <a:ea typeface="Raleway Medium"/>
              <a:cs typeface="Raleway Medium"/>
              <a:sym typeface="Raleway Medium"/>
            </a:endParaRPr>
          </a:p>
          <a:p>
            <a:pPr indent="-311150" lvl="0" marL="457200" rtl="0" algn="l">
              <a:spcBef>
                <a:spcPts val="0"/>
              </a:spcBef>
              <a:spcAft>
                <a:spcPts val="0"/>
              </a:spcAft>
              <a:buSzPts val="1300"/>
              <a:buFont typeface="Raleway Medium"/>
              <a:buChar char="●"/>
            </a:pPr>
            <a:r>
              <a:rPr lang="en" sz="1300">
                <a:latin typeface="Raleway Medium"/>
                <a:ea typeface="Raleway Medium"/>
                <a:cs typeface="Raleway Medium"/>
                <a:sym typeface="Raleway Medium"/>
              </a:rPr>
              <a:t>Kubernetes Important Features/Components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Inputs (YAML files) and Types of Objects in Kubernetes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Containers/</a:t>
            </a:r>
            <a:r>
              <a:rPr lang="en" sz="1300">
                <a:latin typeface="Raleway Medium"/>
                <a:ea typeface="Raleway Medium"/>
                <a:cs typeface="Raleway Medium"/>
                <a:sym typeface="Raleway Medium"/>
              </a:rPr>
              <a:t>Pods/Nodes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Pods Resource Allocation</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Auto Bin Packing</a:t>
            </a:r>
            <a:endParaRPr sz="1300">
              <a:latin typeface="Raleway Medium"/>
              <a:ea typeface="Raleway Medium"/>
              <a:cs typeface="Raleway Medium"/>
              <a:sym typeface="Raleway Medium"/>
            </a:endParaRPr>
          </a:p>
          <a:p>
            <a:pPr indent="-311150" lvl="1" marL="914400" rtl="0" algn="l">
              <a:lnSpc>
                <a:spcPct val="100000"/>
              </a:lnSpc>
              <a:spcBef>
                <a:spcPts val="0"/>
              </a:spcBef>
              <a:spcAft>
                <a:spcPts val="0"/>
              </a:spcAft>
              <a:buSzPts val="1300"/>
              <a:buFont typeface="Raleway Medium"/>
              <a:buChar char="○"/>
            </a:pPr>
            <a:r>
              <a:rPr lang="en" sz="1300">
                <a:latin typeface="Raleway Medium"/>
                <a:ea typeface="Raleway Medium"/>
                <a:cs typeface="Raleway Medium"/>
                <a:sym typeface="Raleway Medium"/>
              </a:rPr>
              <a:t>Number of pods/nodes and their resources (CPU/RAM) for App Shielding (Frontend/Backend)</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Storage Orchestration in </a:t>
            </a:r>
            <a:r>
              <a:rPr lang="en" sz="1300">
                <a:latin typeface="Raleway Medium"/>
                <a:ea typeface="Raleway Medium"/>
                <a:cs typeface="Raleway Medium"/>
                <a:sym typeface="Raleway Medium"/>
              </a:rPr>
              <a:t>Kubernetes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Secrets and Configs Management </a:t>
            </a:r>
            <a:r>
              <a:rPr lang="en" sz="1300">
                <a:latin typeface="Raleway Medium"/>
                <a:ea typeface="Raleway Medium"/>
                <a:cs typeface="Raleway Medium"/>
                <a:sym typeface="Raleway Medium"/>
              </a:rPr>
              <a:t>in Kubernetes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What are Services in </a:t>
            </a:r>
            <a:r>
              <a:rPr lang="en" sz="1300">
                <a:latin typeface="Raleway Medium"/>
                <a:ea typeface="Raleway Medium"/>
                <a:cs typeface="Raleway Medium"/>
                <a:sym typeface="Raleway Medium"/>
              </a:rPr>
              <a:t>Kubernetes?</a:t>
            </a:r>
            <a:endParaRPr sz="1300">
              <a:latin typeface="Raleway Medium"/>
              <a:ea typeface="Raleway Medium"/>
              <a:cs typeface="Raleway Medium"/>
              <a:sym typeface="Raleway Medium"/>
            </a:endParaRPr>
          </a:p>
          <a:p>
            <a:pPr indent="-311150" lvl="1" marL="914400" rtl="0" algn="l">
              <a:spcBef>
                <a:spcPts val="0"/>
              </a:spcBef>
              <a:spcAft>
                <a:spcPts val="0"/>
              </a:spcAft>
              <a:buSzPts val="1300"/>
              <a:buFont typeface="Raleway Medium"/>
              <a:buChar char="○"/>
            </a:pPr>
            <a:r>
              <a:rPr lang="en" sz="1300">
                <a:latin typeface="Raleway Medium"/>
                <a:ea typeface="Raleway Medium"/>
                <a:cs typeface="Raleway Medium"/>
                <a:sym typeface="Raleway Medium"/>
              </a:rPr>
              <a:t>Service Registry and Discovery, Internal Load Balancing in Kubernetes</a:t>
            </a:r>
            <a:endParaRPr sz="1300">
              <a:latin typeface="Raleway Medium"/>
              <a:ea typeface="Raleway Medium"/>
              <a:cs typeface="Raleway Medium"/>
              <a:sym typeface="Raleway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2263100" y="-18300"/>
            <a:ext cx="4796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Internal and External </a:t>
            </a:r>
            <a:r>
              <a:rPr lang="en" sz="2000"/>
              <a:t>Routing </a:t>
            </a:r>
            <a:endParaRPr sz="2000"/>
          </a:p>
        </p:txBody>
      </p:sp>
      <p:pic>
        <p:nvPicPr>
          <p:cNvPr id="271" name="Google Shape;271;p42"/>
          <p:cNvPicPr preferRelativeResize="0"/>
          <p:nvPr/>
        </p:nvPicPr>
        <p:blipFill>
          <a:blip r:embed="rId3">
            <a:alphaModFix/>
          </a:blip>
          <a:stretch>
            <a:fillRect/>
          </a:stretch>
        </p:blipFill>
        <p:spPr>
          <a:xfrm>
            <a:off x="1150000" y="1042725"/>
            <a:ext cx="6662075" cy="4108275"/>
          </a:xfrm>
          <a:prstGeom prst="rect">
            <a:avLst/>
          </a:prstGeom>
          <a:noFill/>
          <a:ln>
            <a:noFill/>
          </a:ln>
        </p:spPr>
      </p:pic>
      <p:sp>
        <p:nvSpPr>
          <p:cNvPr id="272" name="Google Shape;272;p42"/>
          <p:cNvSpPr txBox="1"/>
          <p:nvPr/>
        </p:nvSpPr>
        <p:spPr>
          <a:xfrm>
            <a:off x="532125" y="457200"/>
            <a:ext cx="80724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Raleway Medium"/>
              <a:buChar char="●"/>
            </a:pPr>
            <a:r>
              <a:rPr b="1" lang="en" sz="1300">
                <a:solidFill>
                  <a:schemeClr val="dk2"/>
                </a:solidFill>
                <a:latin typeface="Raleway"/>
                <a:ea typeface="Raleway"/>
                <a:cs typeface="Raleway"/>
                <a:sym typeface="Raleway"/>
              </a:rPr>
              <a:t>Internal</a:t>
            </a:r>
            <a:r>
              <a:rPr lang="en" sz="1300">
                <a:solidFill>
                  <a:schemeClr val="dk2"/>
                </a:solidFill>
                <a:latin typeface="Raleway Medium"/>
                <a:ea typeface="Raleway Medium"/>
                <a:cs typeface="Raleway Medium"/>
                <a:sym typeface="Raleway Medium"/>
              </a:rPr>
              <a:t> </a:t>
            </a:r>
            <a:r>
              <a:rPr b="1" lang="en" sz="1300">
                <a:solidFill>
                  <a:schemeClr val="dk2"/>
                </a:solidFill>
                <a:latin typeface="Raleway"/>
                <a:ea typeface="Raleway"/>
                <a:cs typeface="Raleway"/>
                <a:sym typeface="Raleway"/>
              </a:rPr>
              <a:t>Routing</a:t>
            </a:r>
            <a:r>
              <a:rPr lang="en" sz="1300">
                <a:solidFill>
                  <a:schemeClr val="dk2"/>
                </a:solidFill>
                <a:latin typeface="Raleway Medium"/>
                <a:ea typeface="Raleway Medium"/>
                <a:cs typeface="Raleway Medium"/>
                <a:sym typeface="Raleway Medium"/>
              </a:rPr>
              <a:t> - </a:t>
            </a:r>
            <a:r>
              <a:rPr lang="en" sz="1300">
                <a:solidFill>
                  <a:schemeClr val="dk2"/>
                </a:solidFill>
                <a:latin typeface="Raleway Medium"/>
                <a:ea typeface="Raleway Medium"/>
                <a:cs typeface="Raleway Medium"/>
                <a:sym typeface="Raleway Medium"/>
              </a:rPr>
              <a:t>(Within Kubernetes Cluster) via (</a:t>
            </a:r>
            <a:r>
              <a:rPr b="1" lang="en" sz="1300">
                <a:solidFill>
                  <a:schemeClr val="dk2"/>
                </a:solidFill>
                <a:latin typeface="Raleway"/>
                <a:ea typeface="Raleway"/>
                <a:cs typeface="Raleway"/>
                <a:sym typeface="Raleway"/>
              </a:rPr>
              <a:t>In Cluster CoreDNS/IP Tables via Services</a:t>
            </a:r>
            <a:r>
              <a:rPr lang="en" sz="1300">
                <a:solidFill>
                  <a:schemeClr val="dk2"/>
                </a:solidFill>
                <a:latin typeface="Raleway Medium"/>
                <a:ea typeface="Raleway Medium"/>
                <a:cs typeface="Raleway Medium"/>
                <a:sym typeface="Raleway Medium"/>
              </a:rPr>
              <a:t>)</a:t>
            </a:r>
            <a:endParaRPr sz="1300">
              <a:solidFill>
                <a:schemeClr val="dk2"/>
              </a:solidFill>
              <a:latin typeface="Raleway Medium"/>
              <a:ea typeface="Raleway Medium"/>
              <a:cs typeface="Raleway Medium"/>
              <a:sym typeface="Raleway Medium"/>
            </a:endParaRPr>
          </a:p>
          <a:p>
            <a:pPr indent="-311150" lvl="0" marL="457200" rtl="0" algn="l">
              <a:lnSpc>
                <a:spcPct val="115000"/>
              </a:lnSpc>
              <a:spcBef>
                <a:spcPts val="0"/>
              </a:spcBef>
              <a:spcAft>
                <a:spcPts val="0"/>
              </a:spcAft>
              <a:buClr>
                <a:schemeClr val="dk2"/>
              </a:buClr>
              <a:buSzPts val="1300"/>
              <a:buFont typeface="Raleway Medium"/>
              <a:buChar char="●"/>
            </a:pPr>
            <a:r>
              <a:rPr b="1" lang="en" sz="1300">
                <a:solidFill>
                  <a:schemeClr val="dk2"/>
                </a:solidFill>
                <a:latin typeface="Raleway"/>
                <a:ea typeface="Raleway"/>
                <a:cs typeface="Raleway"/>
                <a:sym typeface="Raleway"/>
              </a:rPr>
              <a:t>External</a:t>
            </a:r>
            <a:r>
              <a:rPr lang="en" sz="1300">
                <a:solidFill>
                  <a:schemeClr val="dk2"/>
                </a:solidFill>
                <a:latin typeface="Raleway Medium"/>
                <a:ea typeface="Raleway Medium"/>
                <a:cs typeface="Raleway Medium"/>
                <a:sym typeface="Raleway Medium"/>
              </a:rPr>
              <a:t> </a:t>
            </a:r>
            <a:r>
              <a:rPr b="1" lang="en" sz="1300">
                <a:solidFill>
                  <a:schemeClr val="dk2"/>
                </a:solidFill>
                <a:latin typeface="Raleway"/>
                <a:ea typeface="Raleway"/>
                <a:cs typeface="Raleway"/>
                <a:sym typeface="Raleway"/>
              </a:rPr>
              <a:t>Routing</a:t>
            </a:r>
            <a:r>
              <a:rPr lang="en" sz="1300">
                <a:solidFill>
                  <a:schemeClr val="dk2"/>
                </a:solidFill>
                <a:latin typeface="Raleway Medium"/>
                <a:ea typeface="Raleway Medium"/>
                <a:cs typeface="Raleway Medium"/>
                <a:sym typeface="Raleway Medium"/>
              </a:rPr>
              <a:t> - (Over Public Internet) via (</a:t>
            </a:r>
            <a:r>
              <a:rPr b="1" lang="en" sz="1300">
                <a:solidFill>
                  <a:schemeClr val="dk2"/>
                </a:solidFill>
                <a:latin typeface="Raleway"/>
                <a:ea typeface="Raleway"/>
                <a:cs typeface="Raleway"/>
                <a:sym typeface="Raleway"/>
              </a:rPr>
              <a:t>Public DNS + Ingress Controller</a:t>
            </a:r>
            <a:r>
              <a:rPr lang="en" sz="1300">
                <a:solidFill>
                  <a:schemeClr val="dk2"/>
                </a:solidFill>
                <a:latin typeface="Raleway Medium"/>
                <a:ea typeface="Raleway Medium"/>
                <a:cs typeface="Raleway Medium"/>
                <a:sym typeface="Raleway Medium"/>
              </a:rPr>
              <a:t>)</a:t>
            </a:r>
            <a:endParaRPr sz="1300">
              <a:solidFill>
                <a:schemeClr val="dk2"/>
              </a:solidFill>
              <a:latin typeface="Raleway Medium"/>
              <a:ea typeface="Raleway Medium"/>
              <a:cs typeface="Raleway Medium"/>
              <a:sym typeface="Raleway Medium"/>
            </a:endParaRPr>
          </a:p>
          <a:p>
            <a:pPr indent="-311150" lvl="0" marL="457200" rtl="0" algn="l">
              <a:lnSpc>
                <a:spcPct val="115000"/>
              </a:lnSpc>
              <a:spcBef>
                <a:spcPts val="0"/>
              </a:spcBef>
              <a:spcAft>
                <a:spcPts val="0"/>
              </a:spcAft>
              <a:buClr>
                <a:srgbClr val="FF0000"/>
              </a:buClr>
              <a:buSzPts val="1300"/>
              <a:buFont typeface="Raleway Medium"/>
              <a:buChar char="●"/>
            </a:pPr>
            <a:r>
              <a:rPr lang="en" sz="1300">
                <a:solidFill>
                  <a:srgbClr val="FF0000"/>
                </a:solidFill>
                <a:latin typeface="Raleway Medium"/>
                <a:ea typeface="Raleway Medium"/>
                <a:cs typeface="Raleway Medium"/>
                <a:sym typeface="Raleway Medium"/>
              </a:rPr>
              <a:t>Fix Current Routing Issue with FE</a:t>
            </a:r>
            <a:endParaRPr sz="1300">
              <a:solidFill>
                <a:srgbClr val="FF0000"/>
              </a:solidFill>
              <a:latin typeface="Raleway Medium"/>
              <a:ea typeface="Raleway Medium"/>
              <a:cs typeface="Raleway Medium"/>
              <a:sym typeface="Ralew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1541600" y="-34600"/>
            <a:ext cx="6599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Ingress Controller Pod with Separate AWS ELB </a:t>
            </a:r>
            <a:endParaRPr sz="2000"/>
          </a:p>
        </p:txBody>
      </p:sp>
      <p:pic>
        <p:nvPicPr>
          <p:cNvPr id="278" name="Google Shape;278;p43"/>
          <p:cNvPicPr preferRelativeResize="0"/>
          <p:nvPr/>
        </p:nvPicPr>
        <p:blipFill>
          <a:blip r:embed="rId3">
            <a:alphaModFix/>
          </a:blip>
          <a:stretch>
            <a:fillRect/>
          </a:stretch>
        </p:blipFill>
        <p:spPr>
          <a:xfrm>
            <a:off x="838200" y="969075"/>
            <a:ext cx="7479134" cy="3793425"/>
          </a:xfrm>
          <a:prstGeom prst="rect">
            <a:avLst/>
          </a:prstGeom>
          <a:noFill/>
          <a:ln>
            <a:noFill/>
          </a:ln>
        </p:spPr>
      </p:pic>
      <p:sp>
        <p:nvSpPr>
          <p:cNvPr id="279" name="Google Shape;279;p43"/>
          <p:cNvSpPr txBox="1"/>
          <p:nvPr/>
        </p:nvSpPr>
        <p:spPr>
          <a:xfrm>
            <a:off x="922950" y="552675"/>
            <a:ext cx="83802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aleway"/>
              <a:buChar char="●"/>
            </a:pPr>
            <a:r>
              <a:rPr lang="en" sz="1200">
                <a:solidFill>
                  <a:srgbClr val="323235"/>
                </a:solidFill>
                <a:highlight>
                  <a:srgbClr val="FFFFFF"/>
                </a:highlight>
                <a:latin typeface="Raleway"/>
                <a:ea typeface="Raleway"/>
                <a:cs typeface="Raleway"/>
                <a:sym typeface="Raleway"/>
              </a:rPr>
              <a:t>Separate SSL termination, Stable IP/Domain Name, High </a:t>
            </a:r>
            <a:r>
              <a:rPr lang="en" sz="1200">
                <a:solidFill>
                  <a:srgbClr val="323235"/>
                </a:solidFill>
                <a:highlight>
                  <a:srgbClr val="FFFFFF"/>
                </a:highlight>
                <a:latin typeface="Raleway"/>
                <a:ea typeface="Raleway"/>
                <a:cs typeface="Raleway"/>
                <a:sym typeface="Raleway"/>
              </a:rPr>
              <a:t>Availability</a:t>
            </a:r>
            <a:r>
              <a:rPr lang="en" sz="1200">
                <a:solidFill>
                  <a:srgbClr val="323235"/>
                </a:solidFill>
                <a:highlight>
                  <a:srgbClr val="FFFFFF"/>
                </a:highlight>
                <a:latin typeface="Raleway"/>
                <a:ea typeface="Raleway"/>
                <a:cs typeface="Raleway"/>
                <a:sym typeface="Raleway"/>
              </a:rPr>
              <a:t>, High Performance, etc.</a:t>
            </a:r>
            <a:endParaRPr sz="1200">
              <a:solidFill>
                <a:srgbClr val="323235"/>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200">
              <a:solidFill>
                <a:srgbClr val="323235"/>
              </a:solidFill>
              <a:highlight>
                <a:srgbClr val="FFFFFF"/>
              </a:highlight>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1389200" y="-34600"/>
            <a:ext cx="6599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Ingress Controller Combined with AWS ALB</a:t>
            </a:r>
            <a:endParaRPr sz="2000"/>
          </a:p>
        </p:txBody>
      </p:sp>
      <p:pic>
        <p:nvPicPr>
          <p:cNvPr id="285" name="Google Shape;285;p44"/>
          <p:cNvPicPr preferRelativeResize="0"/>
          <p:nvPr/>
        </p:nvPicPr>
        <p:blipFill>
          <a:blip r:embed="rId3">
            <a:alphaModFix/>
          </a:blip>
          <a:stretch>
            <a:fillRect/>
          </a:stretch>
        </p:blipFill>
        <p:spPr>
          <a:xfrm>
            <a:off x="1204250" y="736900"/>
            <a:ext cx="6051686" cy="4237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398600" y="-945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Health Check</a:t>
            </a:r>
            <a:endParaRPr sz="2400"/>
          </a:p>
        </p:txBody>
      </p:sp>
      <p:sp>
        <p:nvSpPr>
          <p:cNvPr id="291" name="Google Shape;291;p45"/>
          <p:cNvSpPr txBox="1"/>
          <p:nvPr/>
        </p:nvSpPr>
        <p:spPr>
          <a:xfrm>
            <a:off x="433425" y="482550"/>
            <a:ext cx="899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92929"/>
                </a:solidFill>
                <a:highlight>
                  <a:srgbClr val="FFFFFF"/>
                </a:highlight>
              </a:rPr>
              <a:t>Why Health Checks are needed? Load Balancer also performs Health Check, how is this different?</a:t>
            </a:r>
            <a:endParaRPr b="1">
              <a:solidFill>
                <a:srgbClr val="292929"/>
              </a:solidFill>
              <a:highlight>
                <a:srgbClr val="FFFFFF"/>
              </a:highlight>
            </a:endParaRPr>
          </a:p>
          <a:p>
            <a:pPr indent="0" lvl="0" marL="0" rtl="0" algn="l">
              <a:spcBef>
                <a:spcPts val="0"/>
              </a:spcBef>
              <a:spcAft>
                <a:spcPts val="0"/>
              </a:spcAft>
              <a:buNone/>
            </a:pPr>
            <a:r>
              <a:t/>
            </a:r>
            <a:endParaRPr b="1">
              <a:solidFill>
                <a:srgbClr val="292929"/>
              </a:solidFill>
              <a:highlight>
                <a:srgbClr val="FFFFFF"/>
              </a:highlight>
            </a:endParaRPr>
          </a:p>
          <a:p>
            <a:pPr indent="0" lvl="0" marL="0" rtl="0" algn="l">
              <a:spcBef>
                <a:spcPts val="0"/>
              </a:spcBef>
              <a:spcAft>
                <a:spcPts val="0"/>
              </a:spcAft>
              <a:buNone/>
            </a:pPr>
            <a:r>
              <a:t/>
            </a:r>
            <a:endParaRPr b="1">
              <a:solidFill>
                <a:srgbClr val="292929"/>
              </a:solidFill>
              <a:highlight>
                <a:srgbClr val="FFFFFF"/>
              </a:highlight>
            </a:endParaRPr>
          </a:p>
          <a:p>
            <a:pPr indent="0" lvl="0" marL="0" rtl="0" algn="l">
              <a:spcBef>
                <a:spcPts val="0"/>
              </a:spcBef>
              <a:spcAft>
                <a:spcPts val="0"/>
              </a:spcAft>
              <a:buNone/>
            </a:pPr>
            <a:r>
              <a:t/>
            </a:r>
            <a:endParaRPr b="1">
              <a:solidFill>
                <a:srgbClr val="292929"/>
              </a:solidFill>
              <a:highlight>
                <a:srgbClr val="FFFFFF"/>
              </a:highlight>
            </a:endParaRPr>
          </a:p>
          <a:p>
            <a:pPr indent="0" lvl="0" marL="0" rtl="0" algn="l">
              <a:spcBef>
                <a:spcPts val="0"/>
              </a:spcBef>
              <a:spcAft>
                <a:spcPts val="0"/>
              </a:spcAft>
              <a:buNone/>
            </a:pPr>
            <a:r>
              <a:t/>
            </a:r>
            <a:endParaRPr b="1">
              <a:solidFill>
                <a:srgbClr val="292929"/>
              </a:solidFill>
              <a:highlight>
                <a:srgbClr val="FFFFFF"/>
              </a:highlight>
            </a:endParaRPr>
          </a:p>
        </p:txBody>
      </p:sp>
      <p:pic>
        <p:nvPicPr>
          <p:cNvPr id="292" name="Google Shape;292;p45"/>
          <p:cNvPicPr preferRelativeResize="0"/>
          <p:nvPr/>
        </p:nvPicPr>
        <p:blipFill>
          <a:blip r:embed="rId3">
            <a:alphaModFix/>
          </a:blip>
          <a:stretch>
            <a:fillRect/>
          </a:stretch>
        </p:blipFill>
        <p:spPr>
          <a:xfrm>
            <a:off x="2200725" y="851525"/>
            <a:ext cx="3922399" cy="2941799"/>
          </a:xfrm>
          <a:prstGeom prst="rect">
            <a:avLst/>
          </a:prstGeom>
          <a:noFill/>
          <a:ln>
            <a:noFill/>
          </a:ln>
        </p:spPr>
      </p:pic>
      <p:sp>
        <p:nvSpPr>
          <p:cNvPr id="293" name="Google Shape;293;p45"/>
          <p:cNvSpPr txBox="1"/>
          <p:nvPr/>
        </p:nvSpPr>
        <p:spPr>
          <a:xfrm>
            <a:off x="283175" y="3749050"/>
            <a:ext cx="7830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2929"/>
                </a:solidFill>
                <a:highlight>
                  <a:srgbClr val="FFFFFF"/>
                </a:highlight>
              </a:rPr>
              <a:t>Kubernetes supports 3 types of health checks (performed by KUBELET)</a:t>
            </a:r>
            <a:endParaRPr b="1"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rgbClr val="FFFFFF"/>
                </a:highlight>
              </a:rPr>
              <a:t>Startup Probe</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chemeClr val="lt1"/>
                </a:highlight>
              </a:rPr>
              <a:t>Readiness Probe</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rgbClr val="FFFFFF"/>
                </a:highlight>
              </a:rPr>
              <a:t>Liveness Probe</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98600" y="-183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Health Check - Startup and Liveness Probe</a:t>
            </a:r>
            <a:endParaRPr sz="2000"/>
          </a:p>
        </p:txBody>
      </p:sp>
      <p:sp>
        <p:nvSpPr>
          <p:cNvPr id="299" name="Google Shape;299;p46"/>
          <p:cNvSpPr txBox="1"/>
          <p:nvPr/>
        </p:nvSpPr>
        <p:spPr>
          <a:xfrm>
            <a:off x="866575" y="1058225"/>
            <a:ext cx="194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2929"/>
                </a:solidFill>
                <a:highlight>
                  <a:srgbClr val="FFFFFF"/>
                </a:highlight>
              </a:rPr>
              <a:t>Startup Probe</a:t>
            </a:r>
            <a:endParaRPr b="1"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p:txBody>
      </p:sp>
      <p:pic>
        <p:nvPicPr>
          <p:cNvPr id="300" name="Google Shape;300;p46"/>
          <p:cNvPicPr preferRelativeResize="0"/>
          <p:nvPr/>
        </p:nvPicPr>
        <p:blipFill>
          <a:blip r:embed="rId3">
            <a:alphaModFix/>
          </a:blip>
          <a:stretch>
            <a:fillRect/>
          </a:stretch>
        </p:blipFill>
        <p:spPr>
          <a:xfrm>
            <a:off x="449000" y="1584750"/>
            <a:ext cx="3446888" cy="2941799"/>
          </a:xfrm>
          <a:prstGeom prst="rect">
            <a:avLst/>
          </a:prstGeom>
          <a:noFill/>
          <a:ln>
            <a:noFill/>
          </a:ln>
        </p:spPr>
      </p:pic>
      <p:pic>
        <p:nvPicPr>
          <p:cNvPr id="301" name="Google Shape;301;p46"/>
          <p:cNvPicPr preferRelativeResize="0"/>
          <p:nvPr/>
        </p:nvPicPr>
        <p:blipFill>
          <a:blip r:embed="rId4">
            <a:alphaModFix/>
          </a:blip>
          <a:stretch>
            <a:fillRect/>
          </a:stretch>
        </p:blipFill>
        <p:spPr>
          <a:xfrm>
            <a:off x="4048288" y="670200"/>
            <a:ext cx="4943313" cy="2875476"/>
          </a:xfrm>
          <a:prstGeom prst="rect">
            <a:avLst/>
          </a:prstGeom>
          <a:noFill/>
          <a:ln>
            <a:noFill/>
          </a:ln>
        </p:spPr>
      </p:pic>
      <p:sp>
        <p:nvSpPr>
          <p:cNvPr id="302" name="Google Shape;302;p46"/>
          <p:cNvSpPr txBox="1"/>
          <p:nvPr/>
        </p:nvSpPr>
        <p:spPr>
          <a:xfrm>
            <a:off x="5077825" y="440900"/>
            <a:ext cx="305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FFFFF"/>
                </a:highlight>
              </a:rPr>
              <a:t>Example of Startup Probe</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p:txBody>
      </p:sp>
      <p:sp>
        <p:nvSpPr>
          <p:cNvPr id="303" name="Google Shape;303;p46"/>
          <p:cNvSpPr txBox="1"/>
          <p:nvPr/>
        </p:nvSpPr>
        <p:spPr>
          <a:xfrm>
            <a:off x="4138050" y="3567700"/>
            <a:ext cx="4625100" cy="1108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292929"/>
              </a:buClr>
              <a:buSzPts val="1000"/>
              <a:buAutoNum type="arabicPeriod"/>
            </a:pPr>
            <a:r>
              <a:rPr b="1" lang="en" sz="1000">
                <a:solidFill>
                  <a:srgbClr val="292929"/>
                </a:solidFill>
                <a:highlight>
                  <a:srgbClr val="FFFFFF"/>
                </a:highlight>
                <a:latin typeface="Raleway"/>
                <a:ea typeface="Raleway"/>
                <a:cs typeface="Raleway"/>
                <a:sym typeface="Raleway"/>
              </a:rPr>
              <a:t>initialDelaySeconds</a:t>
            </a:r>
            <a:r>
              <a:rPr lang="en" sz="1000">
                <a:solidFill>
                  <a:srgbClr val="292929"/>
                </a:solidFill>
                <a:highlight>
                  <a:srgbClr val="FFFFFF"/>
                </a:highlight>
                <a:latin typeface="Raleway Medium"/>
                <a:ea typeface="Raleway Medium"/>
                <a:cs typeface="Raleway Medium"/>
                <a:sym typeface="Raleway Medium"/>
              </a:rPr>
              <a:t>: Number of seconds after the container has started before liveness or readiness probes are initiated.</a:t>
            </a:r>
            <a:endParaRPr sz="1000">
              <a:solidFill>
                <a:srgbClr val="292929"/>
              </a:solidFill>
              <a:highlight>
                <a:srgbClr val="FFFFFF"/>
              </a:highlight>
              <a:latin typeface="Raleway Medium"/>
              <a:ea typeface="Raleway Medium"/>
              <a:cs typeface="Raleway Medium"/>
              <a:sym typeface="Raleway Medium"/>
            </a:endParaRPr>
          </a:p>
          <a:p>
            <a:pPr indent="-292100" lvl="0" marL="457200" rtl="0" algn="l">
              <a:spcBef>
                <a:spcPts val="0"/>
              </a:spcBef>
              <a:spcAft>
                <a:spcPts val="0"/>
              </a:spcAft>
              <a:buClr>
                <a:srgbClr val="292929"/>
              </a:buClr>
              <a:buSzPts val="1000"/>
              <a:buAutoNum type="arabicPeriod"/>
            </a:pPr>
            <a:r>
              <a:rPr b="1" lang="en" sz="1000">
                <a:solidFill>
                  <a:srgbClr val="292929"/>
                </a:solidFill>
                <a:highlight>
                  <a:srgbClr val="FFFFFF"/>
                </a:highlight>
                <a:latin typeface="Raleway"/>
                <a:ea typeface="Raleway"/>
                <a:cs typeface="Raleway"/>
                <a:sym typeface="Raleway"/>
              </a:rPr>
              <a:t>periodSeconds</a:t>
            </a:r>
            <a:r>
              <a:rPr lang="en" sz="1000">
                <a:solidFill>
                  <a:srgbClr val="292929"/>
                </a:solidFill>
                <a:highlight>
                  <a:srgbClr val="FFFFFF"/>
                </a:highlight>
                <a:latin typeface="Raleway Medium"/>
                <a:ea typeface="Raleway Medium"/>
                <a:cs typeface="Raleway Medium"/>
                <a:sym typeface="Raleway Medium"/>
              </a:rPr>
              <a:t>: How often (in seconds) to perform the probe.</a:t>
            </a:r>
            <a:endParaRPr sz="1000">
              <a:solidFill>
                <a:srgbClr val="292929"/>
              </a:solidFill>
              <a:highlight>
                <a:srgbClr val="FFFFFF"/>
              </a:highlight>
              <a:latin typeface="Raleway Medium"/>
              <a:ea typeface="Raleway Medium"/>
              <a:cs typeface="Raleway Medium"/>
              <a:sym typeface="Raleway Medium"/>
            </a:endParaRPr>
          </a:p>
          <a:p>
            <a:pPr indent="-292100" lvl="0" marL="457200" rtl="0" algn="l">
              <a:spcBef>
                <a:spcPts val="0"/>
              </a:spcBef>
              <a:spcAft>
                <a:spcPts val="0"/>
              </a:spcAft>
              <a:buClr>
                <a:srgbClr val="292929"/>
              </a:buClr>
              <a:buSzPts val="1000"/>
              <a:buFont typeface="Raleway Medium"/>
              <a:buAutoNum type="arabicPeriod"/>
            </a:pPr>
            <a:r>
              <a:rPr b="1" lang="en" sz="1000">
                <a:solidFill>
                  <a:srgbClr val="292929"/>
                </a:solidFill>
                <a:highlight>
                  <a:srgbClr val="FFFFFF"/>
                </a:highlight>
                <a:latin typeface="Raleway"/>
                <a:ea typeface="Raleway"/>
                <a:cs typeface="Raleway"/>
                <a:sym typeface="Raleway"/>
              </a:rPr>
              <a:t>failureThreshold</a:t>
            </a:r>
            <a:r>
              <a:rPr lang="en" sz="1000">
                <a:solidFill>
                  <a:srgbClr val="292929"/>
                </a:solidFill>
                <a:highlight>
                  <a:srgbClr val="FFFFFF"/>
                </a:highlight>
                <a:latin typeface="Raleway Medium"/>
                <a:ea typeface="Raleway Medium"/>
                <a:cs typeface="Raleway Medium"/>
                <a:sym typeface="Raleway Medium"/>
              </a:rPr>
              <a:t>: Minimum consecutive fails for the probe to be considered restarting the container. In the case of readiness probe, the Pod will be marked Unready.</a:t>
            </a:r>
            <a:endParaRPr sz="1000">
              <a:solidFill>
                <a:srgbClr val="292929"/>
              </a:solidFill>
              <a:highlight>
                <a:srgbClr val="FFFFFF"/>
              </a:highlight>
              <a:latin typeface="Raleway Medium"/>
              <a:ea typeface="Raleway Medium"/>
              <a:cs typeface="Raleway Medium"/>
              <a:sym typeface="Raleway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398600" y="-183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Health Check - Liveness Probe</a:t>
            </a:r>
            <a:endParaRPr sz="2000"/>
          </a:p>
        </p:txBody>
      </p:sp>
      <p:sp>
        <p:nvSpPr>
          <p:cNvPr id="309" name="Google Shape;309;p47"/>
          <p:cNvSpPr txBox="1"/>
          <p:nvPr/>
        </p:nvSpPr>
        <p:spPr>
          <a:xfrm>
            <a:off x="936825" y="464700"/>
            <a:ext cx="208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2929"/>
                </a:solidFill>
                <a:highlight>
                  <a:srgbClr val="FFFFFF"/>
                </a:highlight>
              </a:rPr>
              <a:t>Liveness Probe</a:t>
            </a:r>
            <a:endParaRPr b="1"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p:txBody>
      </p:sp>
      <p:pic>
        <p:nvPicPr>
          <p:cNvPr id="310" name="Google Shape;310;p47"/>
          <p:cNvPicPr preferRelativeResize="0"/>
          <p:nvPr/>
        </p:nvPicPr>
        <p:blipFill>
          <a:blip r:embed="rId3">
            <a:alphaModFix/>
          </a:blip>
          <a:stretch>
            <a:fillRect/>
          </a:stretch>
        </p:blipFill>
        <p:spPr>
          <a:xfrm>
            <a:off x="551675" y="747588"/>
            <a:ext cx="3232025" cy="2758426"/>
          </a:xfrm>
          <a:prstGeom prst="rect">
            <a:avLst/>
          </a:prstGeom>
          <a:noFill/>
          <a:ln>
            <a:noFill/>
          </a:ln>
        </p:spPr>
      </p:pic>
      <p:pic>
        <p:nvPicPr>
          <p:cNvPr id="311" name="Google Shape;311;p47"/>
          <p:cNvPicPr preferRelativeResize="0"/>
          <p:nvPr/>
        </p:nvPicPr>
        <p:blipFill>
          <a:blip r:embed="rId4">
            <a:alphaModFix/>
          </a:blip>
          <a:stretch>
            <a:fillRect/>
          </a:stretch>
        </p:blipFill>
        <p:spPr>
          <a:xfrm>
            <a:off x="4630575" y="632925"/>
            <a:ext cx="4250049" cy="3823250"/>
          </a:xfrm>
          <a:prstGeom prst="rect">
            <a:avLst/>
          </a:prstGeom>
          <a:noFill/>
          <a:ln>
            <a:noFill/>
          </a:ln>
        </p:spPr>
      </p:pic>
      <p:sp>
        <p:nvSpPr>
          <p:cNvPr id="312" name="Google Shape;312;p47"/>
          <p:cNvSpPr txBox="1"/>
          <p:nvPr/>
        </p:nvSpPr>
        <p:spPr>
          <a:xfrm>
            <a:off x="5158125" y="388500"/>
            <a:ext cx="336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chemeClr val="lt1"/>
                </a:highlight>
              </a:rPr>
              <a:t>Example of Liveness and Readiness Probe</a:t>
            </a:r>
            <a:endParaRPr sz="1200">
              <a:solidFill>
                <a:srgbClr val="292929"/>
              </a:solidFill>
              <a:highlight>
                <a:schemeClr val="lt1"/>
              </a:highlight>
            </a:endParaRPr>
          </a:p>
          <a:p>
            <a:pPr indent="0" lvl="0" marL="0" rtl="0" algn="l">
              <a:spcBef>
                <a:spcPts val="0"/>
              </a:spcBef>
              <a:spcAft>
                <a:spcPts val="0"/>
              </a:spcAft>
              <a:buNone/>
            </a:pPr>
            <a:r>
              <a:t/>
            </a:r>
            <a:endParaRPr sz="1200">
              <a:solidFill>
                <a:srgbClr val="292929"/>
              </a:solidFill>
              <a:highlight>
                <a:schemeClr val="lt1"/>
              </a:highlight>
            </a:endParaRPr>
          </a:p>
          <a:p>
            <a:pPr indent="0" lvl="0" marL="0" rtl="0" algn="l">
              <a:spcBef>
                <a:spcPts val="0"/>
              </a:spcBef>
              <a:spcAft>
                <a:spcPts val="0"/>
              </a:spcAft>
              <a:buNone/>
            </a:pPr>
            <a:r>
              <a:t/>
            </a:r>
            <a:endParaRPr sz="1200">
              <a:solidFill>
                <a:srgbClr val="292929"/>
              </a:solidFill>
              <a:highlight>
                <a:schemeClr val="lt1"/>
              </a:highlight>
            </a:endParaRPr>
          </a:p>
        </p:txBody>
      </p:sp>
      <p:sp>
        <p:nvSpPr>
          <p:cNvPr id="313" name="Google Shape;313;p47"/>
          <p:cNvSpPr txBox="1"/>
          <p:nvPr/>
        </p:nvSpPr>
        <p:spPr>
          <a:xfrm>
            <a:off x="-52950" y="3643900"/>
            <a:ext cx="4625100" cy="11082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292929"/>
              </a:buClr>
              <a:buSzPts val="1000"/>
              <a:buAutoNum type="arabicPeriod"/>
            </a:pPr>
            <a:r>
              <a:rPr b="1" lang="en" sz="1000">
                <a:solidFill>
                  <a:srgbClr val="292929"/>
                </a:solidFill>
                <a:highlight>
                  <a:srgbClr val="FFFFFF"/>
                </a:highlight>
                <a:latin typeface="Raleway"/>
                <a:ea typeface="Raleway"/>
                <a:cs typeface="Raleway"/>
                <a:sym typeface="Raleway"/>
              </a:rPr>
              <a:t>initialDelaySeconds</a:t>
            </a:r>
            <a:r>
              <a:rPr lang="en" sz="1000">
                <a:solidFill>
                  <a:srgbClr val="292929"/>
                </a:solidFill>
                <a:highlight>
                  <a:srgbClr val="FFFFFF"/>
                </a:highlight>
                <a:latin typeface="Raleway Medium"/>
                <a:ea typeface="Raleway Medium"/>
                <a:cs typeface="Raleway Medium"/>
                <a:sym typeface="Raleway Medium"/>
              </a:rPr>
              <a:t>: Number of seconds after the container has started before liveness or readiness probes are initiated.</a:t>
            </a:r>
            <a:endParaRPr sz="1000">
              <a:solidFill>
                <a:srgbClr val="292929"/>
              </a:solidFill>
              <a:highlight>
                <a:srgbClr val="FFFFFF"/>
              </a:highlight>
              <a:latin typeface="Raleway Medium"/>
              <a:ea typeface="Raleway Medium"/>
              <a:cs typeface="Raleway Medium"/>
              <a:sym typeface="Raleway Medium"/>
            </a:endParaRPr>
          </a:p>
          <a:p>
            <a:pPr indent="-292100" lvl="0" marL="457200" rtl="0" algn="l">
              <a:spcBef>
                <a:spcPts val="0"/>
              </a:spcBef>
              <a:spcAft>
                <a:spcPts val="0"/>
              </a:spcAft>
              <a:buClr>
                <a:srgbClr val="292929"/>
              </a:buClr>
              <a:buSzPts val="1000"/>
              <a:buAutoNum type="arabicPeriod"/>
            </a:pPr>
            <a:r>
              <a:rPr b="1" lang="en" sz="1000">
                <a:solidFill>
                  <a:srgbClr val="292929"/>
                </a:solidFill>
                <a:highlight>
                  <a:srgbClr val="FFFFFF"/>
                </a:highlight>
                <a:latin typeface="Raleway"/>
                <a:ea typeface="Raleway"/>
                <a:cs typeface="Raleway"/>
                <a:sym typeface="Raleway"/>
              </a:rPr>
              <a:t>periodSeconds</a:t>
            </a:r>
            <a:r>
              <a:rPr lang="en" sz="1000">
                <a:solidFill>
                  <a:srgbClr val="292929"/>
                </a:solidFill>
                <a:highlight>
                  <a:srgbClr val="FFFFFF"/>
                </a:highlight>
                <a:latin typeface="Raleway Medium"/>
                <a:ea typeface="Raleway Medium"/>
                <a:cs typeface="Raleway Medium"/>
                <a:sym typeface="Raleway Medium"/>
              </a:rPr>
              <a:t>: How often (in seconds) to perform the probe.</a:t>
            </a:r>
            <a:endParaRPr sz="1000">
              <a:solidFill>
                <a:srgbClr val="292929"/>
              </a:solidFill>
              <a:highlight>
                <a:srgbClr val="FFFFFF"/>
              </a:highlight>
              <a:latin typeface="Raleway Medium"/>
              <a:ea typeface="Raleway Medium"/>
              <a:cs typeface="Raleway Medium"/>
              <a:sym typeface="Raleway Medium"/>
            </a:endParaRPr>
          </a:p>
          <a:p>
            <a:pPr indent="-292100" lvl="0" marL="457200" rtl="0" algn="l">
              <a:spcBef>
                <a:spcPts val="0"/>
              </a:spcBef>
              <a:spcAft>
                <a:spcPts val="0"/>
              </a:spcAft>
              <a:buClr>
                <a:srgbClr val="292929"/>
              </a:buClr>
              <a:buSzPts val="1000"/>
              <a:buFont typeface="Raleway Medium"/>
              <a:buAutoNum type="arabicPeriod"/>
            </a:pPr>
            <a:r>
              <a:rPr b="1" lang="en" sz="1000">
                <a:solidFill>
                  <a:srgbClr val="292929"/>
                </a:solidFill>
                <a:highlight>
                  <a:srgbClr val="FFFFFF"/>
                </a:highlight>
                <a:latin typeface="Raleway"/>
                <a:ea typeface="Raleway"/>
                <a:cs typeface="Raleway"/>
                <a:sym typeface="Raleway"/>
              </a:rPr>
              <a:t>failureThreshold</a:t>
            </a:r>
            <a:r>
              <a:rPr lang="en" sz="1000">
                <a:solidFill>
                  <a:srgbClr val="292929"/>
                </a:solidFill>
                <a:highlight>
                  <a:srgbClr val="FFFFFF"/>
                </a:highlight>
                <a:latin typeface="Raleway Medium"/>
                <a:ea typeface="Raleway Medium"/>
                <a:cs typeface="Raleway Medium"/>
                <a:sym typeface="Raleway Medium"/>
              </a:rPr>
              <a:t>: Minimum consecutive fails for the probe to be considered restarting the container. In the case of readiness probe, the Pod will be marked Unready.</a:t>
            </a:r>
            <a:endParaRPr sz="1000">
              <a:solidFill>
                <a:srgbClr val="292929"/>
              </a:solidFill>
              <a:highlight>
                <a:srgbClr val="FFFFFF"/>
              </a:highlight>
              <a:latin typeface="Raleway Medium"/>
              <a:ea typeface="Raleway Medium"/>
              <a:cs typeface="Raleway Medium"/>
              <a:sym typeface="Raleway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398600" y="-183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Types of Health Check </a:t>
            </a:r>
            <a:endParaRPr sz="2000"/>
          </a:p>
        </p:txBody>
      </p:sp>
      <p:sp>
        <p:nvSpPr>
          <p:cNvPr id="319" name="Google Shape;319;p48"/>
          <p:cNvSpPr txBox="1"/>
          <p:nvPr/>
        </p:nvSpPr>
        <p:spPr>
          <a:xfrm>
            <a:off x="474800" y="924975"/>
            <a:ext cx="4072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2929"/>
                </a:solidFill>
                <a:highlight>
                  <a:srgbClr val="FFFFFF"/>
                </a:highlight>
              </a:rPr>
              <a:t>Kubernetes supports 3 types Health Checks</a:t>
            </a:r>
            <a:endParaRPr b="1"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rgbClr val="FFFFFF"/>
                </a:highlight>
              </a:rPr>
              <a:t>Execute a Command/script</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chemeClr val="lt1"/>
                </a:highlight>
              </a:rPr>
              <a:t>HTTP Request</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AutoNum type="arabicPeriod"/>
            </a:pPr>
            <a:r>
              <a:rPr lang="en" sz="1200">
                <a:solidFill>
                  <a:srgbClr val="292929"/>
                </a:solidFill>
                <a:highlight>
                  <a:srgbClr val="FFFFFF"/>
                </a:highlight>
              </a:rPr>
              <a:t>TCP Request</a:t>
            </a:r>
            <a:endParaRPr sz="1200">
              <a:solidFill>
                <a:srgbClr val="292929"/>
              </a:solidFill>
              <a:highlight>
                <a:srgbClr val="FFFFFF"/>
              </a:highlight>
            </a:endParaRPr>
          </a:p>
          <a:p>
            <a:pPr indent="0" lvl="0" marL="0" rtl="0" algn="l">
              <a:spcBef>
                <a:spcPts val="0"/>
              </a:spcBef>
              <a:spcAft>
                <a:spcPts val="0"/>
              </a:spcAft>
              <a:buNone/>
            </a:pPr>
            <a:r>
              <a:t/>
            </a:r>
            <a:endParaRPr sz="1200">
              <a:solidFill>
                <a:srgbClr val="292929"/>
              </a:solidFill>
              <a:highlight>
                <a:srgbClr val="FFFFFF"/>
              </a:highlight>
            </a:endParaRPr>
          </a:p>
        </p:txBody>
      </p:sp>
      <p:pic>
        <p:nvPicPr>
          <p:cNvPr id="320" name="Google Shape;320;p48"/>
          <p:cNvPicPr preferRelativeResize="0"/>
          <p:nvPr/>
        </p:nvPicPr>
        <p:blipFill>
          <a:blip r:embed="rId3">
            <a:alphaModFix/>
          </a:blip>
          <a:stretch>
            <a:fillRect/>
          </a:stretch>
        </p:blipFill>
        <p:spPr>
          <a:xfrm>
            <a:off x="4988066" y="540900"/>
            <a:ext cx="3645710" cy="4088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98600" y="-183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Health Check - Manage Pods LifeCycle </a:t>
            </a:r>
            <a:endParaRPr sz="2000"/>
          </a:p>
        </p:txBody>
      </p:sp>
      <p:pic>
        <p:nvPicPr>
          <p:cNvPr id="326" name="Google Shape;326;p49"/>
          <p:cNvPicPr preferRelativeResize="0"/>
          <p:nvPr/>
        </p:nvPicPr>
        <p:blipFill>
          <a:blip r:embed="rId3">
            <a:alphaModFix/>
          </a:blip>
          <a:stretch>
            <a:fillRect/>
          </a:stretch>
        </p:blipFill>
        <p:spPr>
          <a:xfrm>
            <a:off x="457200" y="693300"/>
            <a:ext cx="7658639" cy="4297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98600" y="-94500"/>
            <a:ext cx="8125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a:t>
            </a:r>
            <a:r>
              <a:rPr lang="en" sz="2000"/>
              <a:t>Helm Charts?</a:t>
            </a:r>
            <a:endParaRPr sz="2000"/>
          </a:p>
        </p:txBody>
      </p:sp>
      <p:pic>
        <p:nvPicPr>
          <p:cNvPr id="332" name="Google Shape;332;p50"/>
          <p:cNvPicPr preferRelativeResize="0"/>
          <p:nvPr/>
        </p:nvPicPr>
        <p:blipFill>
          <a:blip r:embed="rId3">
            <a:alphaModFix/>
          </a:blip>
          <a:stretch>
            <a:fillRect/>
          </a:stretch>
        </p:blipFill>
        <p:spPr>
          <a:xfrm>
            <a:off x="510450" y="748838"/>
            <a:ext cx="3438525" cy="2447925"/>
          </a:xfrm>
          <a:prstGeom prst="rect">
            <a:avLst/>
          </a:prstGeom>
          <a:noFill/>
          <a:ln>
            <a:noFill/>
          </a:ln>
        </p:spPr>
      </p:pic>
      <p:sp>
        <p:nvSpPr>
          <p:cNvPr id="333" name="Google Shape;333;p50"/>
          <p:cNvSpPr txBox="1"/>
          <p:nvPr/>
        </p:nvSpPr>
        <p:spPr>
          <a:xfrm>
            <a:off x="0" y="3404700"/>
            <a:ext cx="8768400" cy="1293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0A0A23"/>
              </a:buClr>
              <a:buSzPts val="1200"/>
              <a:buFont typeface="Lato"/>
              <a:buChar char="●"/>
            </a:pPr>
            <a:r>
              <a:rPr lang="en" sz="1200">
                <a:solidFill>
                  <a:srgbClr val="0A0A23"/>
                </a:solidFill>
                <a:highlight>
                  <a:srgbClr val="FFFFFF"/>
                </a:highlight>
                <a:latin typeface="Lato"/>
                <a:ea typeface="Lato"/>
                <a:cs typeface="Lato"/>
                <a:sym typeface="Lato"/>
              </a:rPr>
              <a:t>The scope of the Kubernetes project is to deal with your containers for you, not your template files. This is where Helm comes in - It manages your template files.</a:t>
            </a:r>
            <a:endParaRPr sz="1200">
              <a:solidFill>
                <a:srgbClr val="0A0A23"/>
              </a:solidFill>
              <a:highlight>
                <a:srgbClr val="FFFFFF"/>
              </a:highlight>
              <a:latin typeface="Lato"/>
              <a:ea typeface="Lato"/>
              <a:cs typeface="Lato"/>
              <a:sym typeface="Lato"/>
            </a:endParaRPr>
          </a:p>
          <a:p>
            <a:pPr indent="-304800" lvl="0" marL="457200" rtl="0" algn="l">
              <a:spcBef>
                <a:spcPts val="0"/>
              </a:spcBef>
              <a:spcAft>
                <a:spcPts val="0"/>
              </a:spcAft>
              <a:buClr>
                <a:srgbClr val="0A0A23"/>
              </a:buClr>
              <a:buSzPts val="1200"/>
              <a:buFont typeface="Lato"/>
              <a:buChar char="●"/>
            </a:pPr>
            <a:r>
              <a:rPr lang="en" sz="1200">
                <a:solidFill>
                  <a:srgbClr val="0A0A23"/>
                </a:solidFill>
                <a:highlight>
                  <a:srgbClr val="FFFFFF"/>
                </a:highlight>
                <a:latin typeface="Lato"/>
                <a:ea typeface="Lato"/>
                <a:cs typeface="Lato"/>
                <a:sym typeface="Lato"/>
              </a:rPr>
              <a:t>Helm Charts provide users with a better way to manage all the </a:t>
            </a:r>
            <a:r>
              <a:rPr lang="en" sz="1200" u="sng">
                <a:solidFill>
                  <a:schemeClr val="hlink"/>
                </a:solidFill>
                <a:highlight>
                  <a:srgbClr val="FFFFFF"/>
                </a:highlight>
                <a:latin typeface="Lato"/>
                <a:ea typeface="Lato"/>
                <a:cs typeface="Lato"/>
                <a:sym typeface="Lato"/>
                <a:hlinkClick r:id="rId4"/>
              </a:rPr>
              <a:t>Kubernetes</a:t>
            </a:r>
            <a:r>
              <a:rPr lang="en" sz="1200">
                <a:solidFill>
                  <a:srgbClr val="0A0A23"/>
                </a:solidFill>
                <a:highlight>
                  <a:srgbClr val="FFFFFF"/>
                </a:highlight>
                <a:latin typeface="Lato"/>
                <a:ea typeface="Lato"/>
                <a:cs typeface="Lato"/>
                <a:sym typeface="Lato"/>
              </a:rPr>
              <a:t> YAML files we create on </a:t>
            </a:r>
            <a:r>
              <a:rPr lang="en" sz="1200" u="sng">
                <a:solidFill>
                  <a:schemeClr val="hlink"/>
                </a:solidFill>
                <a:highlight>
                  <a:srgbClr val="FFFFFF"/>
                </a:highlight>
                <a:latin typeface="Lato"/>
                <a:ea typeface="Lato"/>
                <a:cs typeface="Lato"/>
                <a:sym typeface="Lato"/>
                <a:hlinkClick r:id="rId5"/>
              </a:rPr>
              <a:t>Kubernetes</a:t>
            </a:r>
            <a:r>
              <a:rPr lang="en" sz="1200">
                <a:solidFill>
                  <a:srgbClr val="0A0A23"/>
                </a:solidFill>
                <a:highlight>
                  <a:srgbClr val="FFFFFF"/>
                </a:highlight>
                <a:latin typeface="Lato"/>
                <a:ea typeface="Lato"/>
                <a:cs typeface="Lato"/>
                <a:sym typeface="Lato"/>
              </a:rPr>
              <a:t> projects. The </a:t>
            </a:r>
            <a:r>
              <a:rPr lang="en" sz="1200" u="sng">
                <a:solidFill>
                  <a:schemeClr val="hlink"/>
                </a:solidFill>
                <a:highlight>
                  <a:srgbClr val="FFFFFF"/>
                </a:highlight>
                <a:latin typeface="Lato"/>
                <a:ea typeface="Lato"/>
                <a:cs typeface="Lato"/>
                <a:sym typeface="Lato"/>
                <a:hlinkClick r:id="rId6"/>
              </a:rPr>
              <a:t>Kubernetes</a:t>
            </a:r>
            <a:r>
              <a:rPr lang="en" sz="1200">
                <a:solidFill>
                  <a:srgbClr val="0A0A23"/>
                </a:solidFill>
                <a:highlight>
                  <a:srgbClr val="FFFFFF"/>
                </a:highlight>
                <a:latin typeface="Lato"/>
                <a:ea typeface="Lato"/>
                <a:cs typeface="Lato"/>
                <a:sym typeface="Lato"/>
              </a:rPr>
              <a:t> YAML files can be huge in number and can become complex to manage these files individually. </a:t>
            </a:r>
            <a:endParaRPr sz="1200">
              <a:solidFill>
                <a:srgbClr val="0A0A23"/>
              </a:solidFill>
              <a:highlight>
                <a:srgbClr val="FFFFFF"/>
              </a:highlight>
              <a:latin typeface="Lato"/>
              <a:ea typeface="Lato"/>
              <a:cs typeface="Lato"/>
              <a:sym typeface="Lato"/>
            </a:endParaRPr>
          </a:p>
          <a:p>
            <a:pPr indent="-304800" lvl="0" marL="457200" rtl="0" algn="l">
              <a:spcBef>
                <a:spcPts val="0"/>
              </a:spcBef>
              <a:spcAft>
                <a:spcPts val="0"/>
              </a:spcAft>
              <a:buClr>
                <a:srgbClr val="0A0A23"/>
              </a:buClr>
              <a:buSzPts val="1200"/>
              <a:buFont typeface="Lato"/>
              <a:buChar char="●"/>
            </a:pPr>
            <a:r>
              <a:rPr lang="en" sz="1200">
                <a:solidFill>
                  <a:srgbClr val="333333"/>
                </a:solidFill>
                <a:highlight>
                  <a:schemeClr val="lt1"/>
                </a:highlight>
                <a:latin typeface="Lato"/>
                <a:ea typeface="Lato"/>
                <a:cs typeface="Lato"/>
                <a:sym typeface="Lato"/>
              </a:rPr>
              <a:t>Helm uses a packaging format called </a:t>
            </a:r>
            <a:r>
              <a:rPr i="1" lang="en" sz="1200">
                <a:solidFill>
                  <a:srgbClr val="333333"/>
                </a:solidFill>
                <a:highlight>
                  <a:schemeClr val="lt1"/>
                </a:highlight>
                <a:latin typeface="Lato"/>
                <a:ea typeface="Lato"/>
                <a:cs typeface="Lato"/>
                <a:sym typeface="Lato"/>
              </a:rPr>
              <a:t>charts</a:t>
            </a:r>
            <a:r>
              <a:rPr lang="en" sz="1200">
                <a:solidFill>
                  <a:srgbClr val="333333"/>
                </a:solidFill>
                <a:highlight>
                  <a:schemeClr val="lt1"/>
                </a:highlight>
                <a:latin typeface="Lato"/>
                <a:ea typeface="Lato"/>
                <a:cs typeface="Lato"/>
                <a:sym typeface="Lato"/>
              </a:rPr>
              <a:t>. A chart is a collection of files that describe a related set of Kubernetes resources.</a:t>
            </a:r>
            <a:endParaRPr sz="1200">
              <a:solidFill>
                <a:srgbClr val="0A0A23"/>
              </a:solidFill>
              <a:highlight>
                <a:srgbClr val="FFFFFF"/>
              </a:highlight>
              <a:latin typeface="Lato"/>
              <a:ea typeface="Lato"/>
              <a:cs typeface="Lato"/>
              <a:sym typeface="Lato"/>
            </a:endParaRPr>
          </a:p>
        </p:txBody>
      </p:sp>
      <p:pic>
        <p:nvPicPr>
          <p:cNvPr id="334" name="Google Shape;334;p50"/>
          <p:cNvPicPr preferRelativeResize="0"/>
          <p:nvPr/>
        </p:nvPicPr>
        <p:blipFill>
          <a:blip r:embed="rId7">
            <a:alphaModFix/>
          </a:blip>
          <a:stretch>
            <a:fillRect/>
          </a:stretch>
        </p:blipFill>
        <p:spPr>
          <a:xfrm>
            <a:off x="4847225" y="1182375"/>
            <a:ext cx="4102726" cy="1532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779600" y="-18300"/>
            <a:ext cx="6599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Helm Charts</a:t>
            </a:r>
            <a:endParaRPr sz="2000"/>
          </a:p>
        </p:txBody>
      </p:sp>
      <p:pic>
        <p:nvPicPr>
          <p:cNvPr id="340" name="Google Shape;340;p51"/>
          <p:cNvPicPr preferRelativeResize="0"/>
          <p:nvPr/>
        </p:nvPicPr>
        <p:blipFill>
          <a:blip r:embed="rId3">
            <a:alphaModFix/>
          </a:blip>
          <a:stretch>
            <a:fillRect/>
          </a:stretch>
        </p:blipFill>
        <p:spPr>
          <a:xfrm>
            <a:off x="152400" y="693300"/>
            <a:ext cx="8839199" cy="3810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703400" y="-94500"/>
            <a:ext cx="45087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Agenda - Continue</a:t>
            </a:r>
            <a:endParaRPr sz="2000"/>
          </a:p>
        </p:txBody>
      </p:sp>
      <p:sp>
        <p:nvSpPr>
          <p:cNvPr id="93" name="Google Shape;93;p16"/>
          <p:cNvSpPr txBox="1"/>
          <p:nvPr>
            <p:ph idx="1" type="body"/>
          </p:nvPr>
        </p:nvSpPr>
        <p:spPr>
          <a:xfrm>
            <a:off x="20375" y="401100"/>
            <a:ext cx="8946300" cy="48918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Ingress and Ingress Controller</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Routing (Internal/Kubernetes Cluster and External/Public Internet)</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Health Checks (Startup, Liveness, Readiness)</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Health Check - Manage Pods LifeCycle</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Helm Charts</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Auto Scaling in Kubernetes</a:t>
            </a:r>
            <a:endParaRPr sz="1250">
              <a:latin typeface="Raleway Medium"/>
              <a:ea typeface="Raleway Medium"/>
              <a:cs typeface="Raleway Medium"/>
              <a:sym typeface="Raleway Medium"/>
            </a:endParaRPr>
          </a:p>
          <a:p>
            <a:pPr indent="-307975" lvl="1" marL="914400" rtl="0" algn="l">
              <a:spcBef>
                <a:spcPts val="0"/>
              </a:spcBef>
              <a:spcAft>
                <a:spcPts val="0"/>
              </a:spcAft>
              <a:buSzPts val="1250"/>
              <a:buFont typeface="Raleway Medium"/>
              <a:buChar char="○"/>
            </a:pPr>
            <a:r>
              <a:rPr lang="en" sz="1250">
                <a:latin typeface="Raleway Medium"/>
                <a:ea typeface="Raleway Medium"/>
                <a:cs typeface="Raleway Medium"/>
                <a:sym typeface="Raleway Medium"/>
              </a:rPr>
              <a:t>Horizontal Scaling </a:t>
            </a:r>
            <a:endParaRPr sz="1250">
              <a:latin typeface="Raleway Medium"/>
              <a:ea typeface="Raleway Medium"/>
              <a:cs typeface="Raleway Medium"/>
              <a:sym typeface="Raleway Medium"/>
            </a:endParaRPr>
          </a:p>
          <a:p>
            <a:pPr indent="-307975" lvl="2" marL="1371600" rtl="0" algn="l">
              <a:spcBef>
                <a:spcPts val="0"/>
              </a:spcBef>
              <a:spcAft>
                <a:spcPts val="0"/>
              </a:spcAft>
              <a:buSzPts val="1250"/>
              <a:buFont typeface="Raleway Medium"/>
              <a:buChar char="■"/>
            </a:pPr>
            <a:r>
              <a:rPr lang="en" sz="1250">
                <a:latin typeface="Raleway Medium"/>
                <a:ea typeface="Raleway Medium"/>
                <a:cs typeface="Raleway Medium"/>
                <a:sym typeface="Raleway Medium"/>
              </a:rPr>
              <a:t>Pods (Scaling Number of Pods) via </a:t>
            </a:r>
            <a:r>
              <a:rPr b="1" i="1" lang="en" sz="1250">
                <a:solidFill>
                  <a:srgbClr val="222222"/>
                </a:solidFill>
                <a:latin typeface="Raleway"/>
                <a:ea typeface="Raleway"/>
                <a:cs typeface="Raleway"/>
                <a:sym typeface="Raleway"/>
              </a:rPr>
              <a:t>HorizontalPodAutoscaler (HPA)</a:t>
            </a:r>
            <a:endParaRPr b="1" i="1" sz="1250">
              <a:solidFill>
                <a:srgbClr val="222222"/>
              </a:solidFill>
              <a:latin typeface="Raleway"/>
              <a:ea typeface="Raleway"/>
              <a:cs typeface="Raleway"/>
              <a:sym typeface="Raleway"/>
            </a:endParaRPr>
          </a:p>
          <a:p>
            <a:pPr indent="-307975" lvl="2" marL="1371600" rtl="0" algn="l">
              <a:spcBef>
                <a:spcPts val="0"/>
              </a:spcBef>
              <a:spcAft>
                <a:spcPts val="0"/>
              </a:spcAft>
              <a:buSzPts val="1250"/>
              <a:buFont typeface="Raleway Medium"/>
              <a:buChar char="■"/>
            </a:pPr>
            <a:r>
              <a:rPr lang="en" sz="1250">
                <a:latin typeface="Raleway Medium"/>
                <a:ea typeface="Raleway Medium"/>
                <a:cs typeface="Raleway Medium"/>
                <a:sym typeface="Raleway Medium"/>
              </a:rPr>
              <a:t>Nodes (Scaling Number of Nodes) via </a:t>
            </a:r>
            <a:r>
              <a:rPr b="1" i="1" lang="en" sz="1250">
                <a:latin typeface="Raleway"/>
                <a:ea typeface="Raleway"/>
                <a:cs typeface="Raleway"/>
                <a:sym typeface="Raleway"/>
              </a:rPr>
              <a:t>Cluster Autoscaler</a:t>
            </a:r>
            <a:r>
              <a:rPr i="1" lang="en" sz="1250">
                <a:latin typeface="Raleway Medium"/>
                <a:ea typeface="Raleway Medium"/>
                <a:cs typeface="Raleway Medium"/>
                <a:sym typeface="Raleway Medium"/>
              </a:rPr>
              <a:t> </a:t>
            </a:r>
            <a:endParaRPr i="1" sz="1250">
              <a:latin typeface="Raleway Medium"/>
              <a:ea typeface="Raleway Medium"/>
              <a:cs typeface="Raleway Medium"/>
              <a:sym typeface="Raleway Medium"/>
            </a:endParaRPr>
          </a:p>
          <a:p>
            <a:pPr indent="-307975" lvl="1" marL="914400" rtl="0" algn="l">
              <a:spcBef>
                <a:spcPts val="0"/>
              </a:spcBef>
              <a:spcAft>
                <a:spcPts val="0"/>
              </a:spcAft>
              <a:buSzPts val="1250"/>
              <a:buFont typeface="Raleway Medium"/>
              <a:buChar char="○"/>
            </a:pPr>
            <a:r>
              <a:rPr lang="en" sz="1250">
                <a:latin typeface="Raleway Medium"/>
                <a:ea typeface="Raleway Medium"/>
                <a:cs typeface="Raleway Medium"/>
                <a:sym typeface="Raleway Medium"/>
              </a:rPr>
              <a:t>Vertical Scaling</a:t>
            </a:r>
            <a:endParaRPr sz="1250">
              <a:latin typeface="Raleway Medium"/>
              <a:ea typeface="Raleway Medium"/>
              <a:cs typeface="Raleway Medium"/>
              <a:sym typeface="Raleway Medium"/>
            </a:endParaRPr>
          </a:p>
          <a:p>
            <a:pPr indent="-307975" lvl="2" marL="1371600" rtl="0" algn="l">
              <a:spcBef>
                <a:spcPts val="0"/>
              </a:spcBef>
              <a:spcAft>
                <a:spcPts val="0"/>
              </a:spcAft>
              <a:buSzPts val="1250"/>
              <a:buFont typeface="Raleway Medium"/>
              <a:buChar char="■"/>
            </a:pPr>
            <a:r>
              <a:rPr lang="en" sz="1250">
                <a:latin typeface="Raleway Medium"/>
                <a:ea typeface="Raleway Medium"/>
                <a:cs typeface="Raleway Medium"/>
                <a:sym typeface="Raleway Medium"/>
              </a:rPr>
              <a:t>Pods (Scaling RAM/CPU for Pods) via </a:t>
            </a:r>
            <a:r>
              <a:rPr b="1" i="1" lang="en" sz="1250">
                <a:latin typeface="Raleway"/>
                <a:ea typeface="Raleway"/>
                <a:cs typeface="Raleway"/>
                <a:sym typeface="Raleway"/>
              </a:rPr>
              <a:t>VerticalPodAutoscaler (VPA)</a:t>
            </a:r>
            <a:endParaRPr b="1" sz="1250">
              <a:latin typeface="Raleway"/>
              <a:ea typeface="Raleway"/>
              <a:cs typeface="Raleway"/>
              <a:sym typeface="Raleway"/>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Kubernetes Jobs (For Executing App Shielding Runners)</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Kubernetes Dashboards/UIs</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What is Terraform?</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Terraform vs Kubernetes</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Demo/Code Review for our App Shielding K8s Cluster (</a:t>
            </a:r>
            <a:r>
              <a:rPr b="1" lang="en" sz="1250">
                <a:latin typeface="Raleway"/>
                <a:ea typeface="Raleway"/>
                <a:cs typeface="Raleway"/>
                <a:sym typeface="Raleway"/>
              </a:rPr>
              <a:t>Pods, ReplicaSets, Services, Ingress, Routing</a:t>
            </a:r>
            <a:r>
              <a:rPr lang="en" sz="1250">
                <a:latin typeface="Raleway Medium"/>
                <a:ea typeface="Raleway Medium"/>
                <a:cs typeface="Raleway Medium"/>
                <a:sym typeface="Raleway Medium"/>
              </a:rPr>
              <a:t>)</a:t>
            </a:r>
            <a:endParaRPr sz="1250">
              <a:latin typeface="Raleway Medium"/>
              <a:ea typeface="Raleway Medium"/>
              <a:cs typeface="Raleway Medium"/>
              <a:sym typeface="Raleway Medium"/>
            </a:endParaRPr>
          </a:p>
          <a:p>
            <a:pPr indent="-307975" lvl="1" marL="914400" rtl="0" algn="l">
              <a:spcBef>
                <a:spcPts val="0"/>
              </a:spcBef>
              <a:spcAft>
                <a:spcPts val="0"/>
              </a:spcAft>
              <a:buSzPts val="1250"/>
              <a:buFont typeface="Raleway Medium"/>
              <a:buChar char="○"/>
            </a:pPr>
            <a:r>
              <a:rPr lang="en" sz="1250">
                <a:latin typeface="Raleway Medium"/>
                <a:ea typeface="Raleway Medium"/>
                <a:cs typeface="Raleway Medium"/>
                <a:sym typeface="Raleway Medium"/>
              </a:rPr>
              <a:t>Frontend, Projects, Shielder, Config, Shielding</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Automate Creation/Destruction of Environments/K8s Cluster </a:t>
            </a:r>
            <a:endParaRPr sz="1250">
              <a:latin typeface="Raleway Medium"/>
              <a:ea typeface="Raleway Medium"/>
              <a:cs typeface="Raleway Medium"/>
              <a:sym typeface="Raleway Medium"/>
            </a:endParaRPr>
          </a:p>
          <a:p>
            <a:pPr indent="-307975" lvl="0" marL="457200" rtl="0" algn="l">
              <a:spcBef>
                <a:spcPts val="0"/>
              </a:spcBef>
              <a:spcAft>
                <a:spcPts val="0"/>
              </a:spcAft>
              <a:buSzPts val="1250"/>
              <a:buFont typeface="Raleway Medium"/>
              <a:buChar char="●"/>
            </a:pPr>
            <a:r>
              <a:rPr lang="en" sz="1250">
                <a:latin typeface="Raleway Medium"/>
                <a:ea typeface="Raleway Medium"/>
                <a:cs typeface="Raleway Medium"/>
                <a:sym typeface="Raleway Medium"/>
              </a:rPr>
              <a:t>Appendix - </a:t>
            </a:r>
            <a:endParaRPr sz="1250">
              <a:latin typeface="Raleway Medium"/>
              <a:ea typeface="Raleway Medium"/>
              <a:cs typeface="Raleway Medium"/>
              <a:sym typeface="Raleway Medium"/>
            </a:endParaRPr>
          </a:p>
          <a:p>
            <a:pPr indent="-307975" lvl="1" marL="914400" rtl="0" algn="l">
              <a:spcBef>
                <a:spcPts val="0"/>
              </a:spcBef>
              <a:spcAft>
                <a:spcPts val="0"/>
              </a:spcAft>
              <a:buSzPts val="1250"/>
              <a:buFont typeface="Raleway Medium"/>
              <a:buChar char="○"/>
            </a:pPr>
            <a:r>
              <a:rPr lang="en" sz="1250">
                <a:latin typeface="Raleway Medium"/>
                <a:ea typeface="Raleway Medium"/>
                <a:cs typeface="Raleway Medium"/>
                <a:sym typeface="Raleway Medium"/>
              </a:rPr>
              <a:t>Reference Links</a:t>
            </a:r>
            <a:endParaRPr sz="1250">
              <a:latin typeface="Raleway Medium"/>
              <a:ea typeface="Raleway Medium"/>
              <a:cs typeface="Raleway Medium"/>
              <a:sym typeface="Raleway Medium"/>
            </a:endParaRPr>
          </a:p>
          <a:p>
            <a:pPr indent="-307975" lvl="1" marL="914400" rtl="0" algn="l">
              <a:spcBef>
                <a:spcPts val="0"/>
              </a:spcBef>
              <a:spcAft>
                <a:spcPts val="0"/>
              </a:spcAft>
              <a:buSzPts val="1250"/>
              <a:buFont typeface="Raleway Medium"/>
              <a:buChar char="○"/>
            </a:pPr>
            <a:r>
              <a:rPr lang="en" sz="1250">
                <a:latin typeface="Raleway Medium"/>
                <a:ea typeface="Raleway Medium"/>
                <a:cs typeface="Raleway Medium"/>
                <a:sym typeface="Raleway Medium"/>
              </a:rPr>
              <a:t>Sample Infrastructure Diagram</a:t>
            </a:r>
            <a:endParaRPr sz="1250">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779600" y="-18300"/>
            <a:ext cx="6599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Helm Charts</a:t>
            </a:r>
            <a:endParaRPr sz="2000"/>
          </a:p>
        </p:txBody>
      </p:sp>
      <p:pic>
        <p:nvPicPr>
          <p:cNvPr id="346" name="Google Shape;346;p52"/>
          <p:cNvPicPr preferRelativeResize="0"/>
          <p:nvPr/>
        </p:nvPicPr>
        <p:blipFill>
          <a:blip r:embed="rId3">
            <a:alphaModFix/>
          </a:blip>
          <a:stretch>
            <a:fillRect/>
          </a:stretch>
        </p:blipFill>
        <p:spPr>
          <a:xfrm>
            <a:off x="688525" y="483975"/>
            <a:ext cx="7719926" cy="46595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184375" y="-18300"/>
            <a:ext cx="90870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Medium"/>
                <a:ea typeface="Raleway Medium"/>
                <a:cs typeface="Raleway Medium"/>
                <a:sym typeface="Raleway Medium"/>
              </a:rPr>
              <a:t>Auto Scaling in Kubernetes - Horizontal &amp; Vertical (Difference/Usecase)</a:t>
            </a:r>
            <a:endParaRPr sz="2000"/>
          </a:p>
        </p:txBody>
      </p:sp>
      <p:sp>
        <p:nvSpPr>
          <p:cNvPr id="352" name="Google Shape;352;p53"/>
          <p:cNvSpPr txBox="1"/>
          <p:nvPr>
            <p:ph idx="1" type="body"/>
          </p:nvPr>
        </p:nvSpPr>
        <p:spPr>
          <a:xfrm>
            <a:off x="248975" y="401100"/>
            <a:ext cx="8622000" cy="234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Medium"/>
              <a:buChar char="●"/>
            </a:pPr>
            <a:r>
              <a:rPr lang="en" sz="1400">
                <a:latin typeface="Raleway Medium"/>
                <a:ea typeface="Raleway Medium"/>
                <a:cs typeface="Raleway Medium"/>
                <a:sym typeface="Raleway Medium"/>
              </a:rPr>
              <a:t>Auto Scaling in Kubernetes</a:t>
            </a:r>
            <a:endParaRPr sz="1400">
              <a:latin typeface="Raleway Medium"/>
              <a:ea typeface="Raleway Medium"/>
              <a:cs typeface="Raleway Medium"/>
              <a:sym typeface="Raleway Medium"/>
            </a:endParaRPr>
          </a:p>
          <a:p>
            <a:pPr indent="-317500" lvl="1" marL="914400" rtl="0" algn="l">
              <a:spcBef>
                <a:spcPts val="0"/>
              </a:spcBef>
              <a:spcAft>
                <a:spcPts val="0"/>
              </a:spcAft>
              <a:buSzPts val="1400"/>
              <a:buFont typeface="Raleway Medium"/>
              <a:buChar char="○"/>
            </a:pPr>
            <a:r>
              <a:rPr lang="en">
                <a:latin typeface="Raleway Medium"/>
                <a:ea typeface="Raleway Medium"/>
                <a:cs typeface="Raleway Medium"/>
                <a:sym typeface="Raleway Medium"/>
              </a:rPr>
              <a:t>Horizontal Scaling </a:t>
            </a:r>
            <a:r>
              <a:rPr b="1" lang="en">
                <a:solidFill>
                  <a:srgbClr val="9900FF"/>
                </a:solidFill>
                <a:latin typeface="Raleway"/>
                <a:ea typeface="Raleway"/>
                <a:cs typeface="Raleway"/>
                <a:sym typeface="Raleway"/>
              </a:rPr>
              <a:t>(Stateless Apps/Architecture)</a:t>
            </a:r>
            <a:endParaRPr b="1">
              <a:solidFill>
                <a:srgbClr val="9900FF"/>
              </a:solidFill>
              <a:latin typeface="Raleway"/>
              <a:ea typeface="Raleway"/>
              <a:cs typeface="Raleway"/>
              <a:sym typeface="Raleway"/>
            </a:endParaRPr>
          </a:p>
          <a:p>
            <a:pPr indent="-317500" lvl="2" marL="1371600" rtl="0" algn="l">
              <a:spcBef>
                <a:spcPts val="0"/>
              </a:spcBef>
              <a:spcAft>
                <a:spcPts val="0"/>
              </a:spcAft>
              <a:buSzPts val="1400"/>
              <a:buFont typeface="Raleway Medium"/>
              <a:buChar char="■"/>
            </a:pPr>
            <a:r>
              <a:rPr lang="en">
                <a:latin typeface="Raleway Medium"/>
                <a:ea typeface="Raleway Medium"/>
                <a:cs typeface="Raleway Medium"/>
                <a:sym typeface="Raleway Medium"/>
              </a:rPr>
              <a:t>Pods (Scaling Number of Pods) via </a:t>
            </a:r>
            <a:r>
              <a:rPr b="1" i="1" lang="en">
                <a:solidFill>
                  <a:srgbClr val="222222"/>
                </a:solidFill>
                <a:latin typeface="Raleway"/>
                <a:ea typeface="Raleway"/>
                <a:cs typeface="Raleway"/>
                <a:sym typeface="Raleway"/>
              </a:rPr>
              <a:t>HorizontalPodAutoscaler (HPA)</a:t>
            </a:r>
            <a:endParaRPr b="1" i="1">
              <a:solidFill>
                <a:srgbClr val="222222"/>
              </a:solidFill>
              <a:latin typeface="Raleway"/>
              <a:ea typeface="Raleway"/>
              <a:cs typeface="Raleway"/>
              <a:sym typeface="Raleway"/>
            </a:endParaRPr>
          </a:p>
          <a:p>
            <a:pPr indent="-317500" lvl="2" marL="1371600" rtl="0" algn="l">
              <a:spcBef>
                <a:spcPts val="0"/>
              </a:spcBef>
              <a:spcAft>
                <a:spcPts val="0"/>
              </a:spcAft>
              <a:buClr>
                <a:srgbClr val="222222"/>
              </a:buClr>
              <a:buSzPts val="1400"/>
              <a:buFont typeface="Raleway Medium"/>
              <a:buChar char="■"/>
            </a:pPr>
            <a:r>
              <a:rPr lang="en">
                <a:solidFill>
                  <a:srgbClr val="222222"/>
                </a:solidFill>
                <a:latin typeface="Raleway Medium"/>
                <a:ea typeface="Raleway Medium"/>
                <a:cs typeface="Raleway Medium"/>
                <a:sym typeface="Raleway Medium"/>
              </a:rPr>
              <a:t>Nodes (Scaling Number of Nodes) via </a:t>
            </a:r>
            <a:r>
              <a:rPr b="1" i="1" lang="en">
                <a:solidFill>
                  <a:srgbClr val="222222"/>
                </a:solidFill>
                <a:latin typeface="Raleway"/>
                <a:ea typeface="Raleway"/>
                <a:cs typeface="Raleway"/>
                <a:sym typeface="Raleway"/>
              </a:rPr>
              <a:t>Cluster Autoscaler </a:t>
            </a:r>
            <a:endParaRPr b="1" i="1">
              <a:solidFill>
                <a:srgbClr val="222222"/>
              </a:solidFill>
              <a:latin typeface="Raleway"/>
              <a:ea typeface="Raleway"/>
              <a:cs typeface="Raleway"/>
              <a:sym typeface="Raleway"/>
            </a:endParaRPr>
          </a:p>
          <a:p>
            <a:pPr indent="-317500" lvl="1" marL="914400" rtl="0" algn="l">
              <a:spcBef>
                <a:spcPts val="0"/>
              </a:spcBef>
              <a:spcAft>
                <a:spcPts val="0"/>
              </a:spcAft>
              <a:buSzPts val="1400"/>
              <a:buFont typeface="Raleway Medium"/>
              <a:buChar char="○"/>
            </a:pPr>
            <a:r>
              <a:rPr lang="en">
                <a:latin typeface="Raleway Medium"/>
                <a:ea typeface="Raleway Medium"/>
                <a:cs typeface="Raleway Medium"/>
                <a:sym typeface="Raleway Medium"/>
              </a:rPr>
              <a:t>Vertical Scaling </a:t>
            </a:r>
            <a:r>
              <a:rPr b="1" lang="en">
                <a:solidFill>
                  <a:srgbClr val="9900FF"/>
                </a:solidFill>
                <a:latin typeface="Raleway"/>
                <a:ea typeface="Raleway"/>
                <a:cs typeface="Raleway"/>
                <a:sym typeface="Raleway"/>
              </a:rPr>
              <a:t>(Stateful App/Architecture)</a:t>
            </a:r>
            <a:endParaRPr b="1">
              <a:solidFill>
                <a:srgbClr val="9900FF"/>
              </a:solidFill>
              <a:latin typeface="Raleway"/>
              <a:ea typeface="Raleway"/>
              <a:cs typeface="Raleway"/>
              <a:sym typeface="Raleway"/>
            </a:endParaRPr>
          </a:p>
          <a:p>
            <a:pPr indent="-317500" lvl="2" marL="1371600" rtl="0" algn="l">
              <a:spcBef>
                <a:spcPts val="0"/>
              </a:spcBef>
              <a:spcAft>
                <a:spcPts val="0"/>
              </a:spcAft>
              <a:buSzPts val="1400"/>
              <a:buFont typeface="Raleway Medium"/>
              <a:buChar char="■"/>
            </a:pPr>
            <a:r>
              <a:rPr lang="en">
                <a:latin typeface="Raleway Medium"/>
                <a:ea typeface="Raleway Medium"/>
                <a:cs typeface="Raleway Medium"/>
                <a:sym typeface="Raleway Medium"/>
              </a:rPr>
              <a:t>Pods (Scaling RAM/CPU for Pods) via </a:t>
            </a:r>
            <a:r>
              <a:rPr b="1" i="1" lang="en">
                <a:solidFill>
                  <a:srgbClr val="222222"/>
                </a:solidFill>
                <a:latin typeface="Raleway"/>
                <a:ea typeface="Raleway"/>
                <a:cs typeface="Raleway"/>
                <a:sym typeface="Raleway"/>
              </a:rPr>
              <a:t>VerticalPodAutoscaler (VPA)</a:t>
            </a:r>
            <a:endParaRPr b="1">
              <a:solidFill>
                <a:srgbClr val="222222"/>
              </a:solidFill>
              <a:latin typeface="Raleway"/>
              <a:ea typeface="Raleway"/>
              <a:cs typeface="Raleway"/>
              <a:sym typeface="Raleway"/>
            </a:endParaRPr>
          </a:p>
        </p:txBody>
      </p:sp>
      <p:pic>
        <p:nvPicPr>
          <p:cNvPr id="353" name="Google Shape;353;p53"/>
          <p:cNvPicPr preferRelativeResize="0"/>
          <p:nvPr/>
        </p:nvPicPr>
        <p:blipFill>
          <a:blip r:embed="rId3">
            <a:alphaModFix/>
          </a:blip>
          <a:stretch>
            <a:fillRect/>
          </a:stretch>
        </p:blipFill>
        <p:spPr>
          <a:xfrm>
            <a:off x="858850" y="2262250"/>
            <a:ext cx="7273424" cy="2665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4"/>
          <p:cNvPicPr preferRelativeResize="0"/>
          <p:nvPr/>
        </p:nvPicPr>
        <p:blipFill>
          <a:blip r:embed="rId3">
            <a:alphaModFix/>
          </a:blip>
          <a:stretch>
            <a:fillRect/>
          </a:stretch>
        </p:blipFill>
        <p:spPr>
          <a:xfrm>
            <a:off x="1535100" y="570975"/>
            <a:ext cx="5731127" cy="2328025"/>
          </a:xfrm>
          <a:prstGeom prst="rect">
            <a:avLst/>
          </a:prstGeom>
          <a:noFill/>
          <a:ln>
            <a:noFill/>
          </a:ln>
        </p:spPr>
      </p:pic>
      <p:pic>
        <p:nvPicPr>
          <p:cNvPr id="359" name="Google Shape;359;p54"/>
          <p:cNvPicPr preferRelativeResize="0"/>
          <p:nvPr/>
        </p:nvPicPr>
        <p:blipFill>
          <a:blip r:embed="rId4">
            <a:alphaModFix/>
          </a:blip>
          <a:stretch>
            <a:fillRect/>
          </a:stretch>
        </p:blipFill>
        <p:spPr>
          <a:xfrm>
            <a:off x="2102650" y="3279700"/>
            <a:ext cx="4394225" cy="1819725"/>
          </a:xfrm>
          <a:prstGeom prst="rect">
            <a:avLst/>
          </a:prstGeom>
          <a:noFill/>
          <a:ln>
            <a:noFill/>
          </a:ln>
        </p:spPr>
      </p:pic>
      <p:sp>
        <p:nvSpPr>
          <p:cNvPr id="360" name="Google Shape;360;p54"/>
          <p:cNvSpPr txBox="1"/>
          <p:nvPr>
            <p:ph type="title"/>
          </p:nvPr>
        </p:nvSpPr>
        <p:spPr>
          <a:xfrm>
            <a:off x="-76200" y="-18300"/>
            <a:ext cx="9404400" cy="5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Raleway Medium"/>
                <a:ea typeface="Raleway Medium"/>
                <a:cs typeface="Raleway Medium"/>
                <a:sym typeface="Raleway Medium"/>
              </a:rPr>
              <a:t>Autoscaling (Horizontal) of </a:t>
            </a:r>
            <a:r>
              <a:rPr lang="en" sz="1800"/>
              <a:t>Pods</a:t>
            </a:r>
            <a:r>
              <a:rPr b="0" lang="en" sz="1800">
                <a:latin typeface="Raleway Medium"/>
                <a:ea typeface="Raleway Medium"/>
                <a:cs typeface="Raleway Medium"/>
                <a:sym typeface="Raleway Medium"/>
              </a:rPr>
              <a:t> in Kubernetes via (</a:t>
            </a:r>
            <a:r>
              <a:rPr i="1" lang="en" sz="1800">
                <a:solidFill>
                  <a:srgbClr val="0000FF"/>
                </a:solidFill>
              </a:rPr>
              <a:t>HorizontalPodAutoscaler</a:t>
            </a:r>
            <a:r>
              <a:rPr b="0" i="1" lang="en" sz="1800">
                <a:solidFill>
                  <a:srgbClr val="0000FF"/>
                </a:solidFill>
                <a:latin typeface="Raleway Medium"/>
                <a:ea typeface="Raleway Medium"/>
                <a:cs typeface="Raleway Medium"/>
                <a:sym typeface="Raleway Medium"/>
              </a:rPr>
              <a:t> aka </a:t>
            </a:r>
            <a:r>
              <a:rPr i="1" lang="en" sz="1800">
                <a:solidFill>
                  <a:srgbClr val="0000FF"/>
                </a:solidFill>
              </a:rPr>
              <a:t>HPA</a:t>
            </a:r>
            <a:r>
              <a:rPr b="0" lang="en" sz="1800">
                <a:latin typeface="Raleway Medium"/>
                <a:ea typeface="Raleway Medium"/>
                <a:cs typeface="Raleway Medium"/>
                <a:sym typeface="Raleway Medium"/>
              </a:rPr>
              <a:t>)</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5"/>
          <p:cNvPicPr preferRelativeResize="0"/>
          <p:nvPr/>
        </p:nvPicPr>
        <p:blipFill>
          <a:blip r:embed="rId3">
            <a:alphaModFix/>
          </a:blip>
          <a:stretch>
            <a:fillRect/>
          </a:stretch>
        </p:blipFill>
        <p:spPr>
          <a:xfrm>
            <a:off x="848875" y="728050"/>
            <a:ext cx="6951976" cy="3845325"/>
          </a:xfrm>
          <a:prstGeom prst="rect">
            <a:avLst/>
          </a:prstGeom>
          <a:noFill/>
          <a:ln>
            <a:noFill/>
          </a:ln>
        </p:spPr>
      </p:pic>
      <p:sp>
        <p:nvSpPr>
          <p:cNvPr id="366" name="Google Shape;366;p55"/>
          <p:cNvSpPr txBox="1"/>
          <p:nvPr>
            <p:ph type="title"/>
          </p:nvPr>
        </p:nvSpPr>
        <p:spPr>
          <a:xfrm>
            <a:off x="-76200" y="-18300"/>
            <a:ext cx="9404400" cy="5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Raleway Medium"/>
                <a:ea typeface="Raleway Medium"/>
                <a:cs typeface="Raleway Medium"/>
                <a:sym typeface="Raleway Medium"/>
              </a:rPr>
              <a:t>Autoscaling (Horizontal) of </a:t>
            </a:r>
            <a:r>
              <a:rPr lang="en" sz="1800"/>
              <a:t>Pods</a:t>
            </a:r>
            <a:r>
              <a:rPr b="0" lang="en" sz="1800">
                <a:latin typeface="Raleway Medium"/>
                <a:ea typeface="Raleway Medium"/>
                <a:cs typeface="Raleway Medium"/>
                <a:sym typeface="Raleway Medium"/>
              </a:rPr>
              <a:t> in Kubernetes via (</a:t>
            </a:r>
            <a:r>
              <a:rPr i="1" lang="en" sz="1800">
                <a:solidFill>
                  <a:srgbClr val="0000FF"/>
                </a:solidFill>
              </a:rPr>
              <a:t>HorizontalPodAutoscaler</a:t>
            </a:r>
            <a:r>
              <a:rPr b="0" i="1" lang="en" sz="1800">
                <a:solidFill>
                  <a:srgbClr val="0000FF"/>
                </a:solidFill>
                <a:latin typeface="Raleway Medium"/>
                <a:ea typeface="Raleway Medium"/>
                <a:cs typeface="Raleway Medium"/>
                <a:sym typeface="Raleway Medium"/>
              </a:rPr>
              <a:t> aka </a:t>
            </a:r>
            <a:r>
              <a:rPr i="1" lang="en" sz="1800">
                <a:solidFill>
                  <a:srgbClr val="0000FF"/>
                </a:solidFill>
              </a:rPr>
              <a:t>HPA</a:t>
            </a:r>
            <a:r>
              <a:rPr b="0" lang="en" sz="1800">
                <a:latin typeface="Raleway Medium"/>
                <a:ea typeface="Raleway Medium"/>
                <a:cs typeface="Raleway Medium"/>
                <a:sym typeface="Raleway Medium"/>
              </a:rPr>
              <a:t>)</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6"/>
          <p:cNvSpPr txBox="1"/>
          <p:nvPr>
            <p:ph type="title"/>
          </p:nvPr>
        </p:nvSpPr>
        <p:spPr>
          <a:xfrm>
            <a:off x="685800" y="-18300"/>
            <a:ext cx="9144000" cy="63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Raleway Medium"/>
                <a:ea typeface="Raleway Medium"/>
                <a:cs typeface="Raleway Medium"/>
                <a:sym typeface="Raleway Medium"/>
              </a:rPr>
              <a:t>Autos</a:t>
            </a:r>
            <a:r>
              <a:rPr b="0" lang="en" sz="1800">
                <a:latin typeface="Raleway Medium"/>
                <a:ea typeface="Raleway Medium"/>
                <a:cs typeface="Raleway Medium"/>
                <a:sym typeface="Raleway Medium"/>
              </a:rPr>
              <a:t>caling (</a:t>
            </a:r>
            <a:r>
              <a:rPr b="0" lang="en" sz="1800">
                <a:latin typeface="Raleway Medium"/>
                <a:ea typeface="Raleway Medium"/>
                <a:cs typeface="Raleway Medium"/>
                <a:sym typeface="Raleway Medium"/>
              </a:rPr>
              <a:t>Horizontal) of </a:t>
            </a:r>
            <a:r>
              <a:rPr lang="en" sz="1800"/>
              <a:t>Nodes</a:t>
            </a:r>
            <a:r>
              <a:rPr b="0" lang="en" sz="1800">
                <a:latin typeface="Raleway Medium"/>
                <a:ea typeface="Raleway Medium"/>
                <a:cs typeface="Raleway Medium"/>
                <a:sym typeface="Raleway Medium"/>
              </a:rPr>
              <a:t> in Kubernetes via (</a:t>
            </a:r>
            <a:r>
              <a:rPr i="1" lang="en" sz="1800">
                <a:solidFill>
                  <a:srgbClr val="0000FF"/>
                </a:solidFill>
              </a:rPr>
              <a:t>Cluster Autoscaler</a:t>
            </a:r>
            <a:r>
              <a:rPr b="0" lang="en" sz="1800">
                <a:latin typeface="Raleway Medium"/>
                <a:ea typeface="Raleway Medium"/>
                <a:cs typeface="Raleway Medium"/>
                <a:sym typeface="Raleway Medium"/>
              </a:rPr>
              <a:t>)</a:t>
            </a:r>
            <a:endParaRPr sz="1800"/>
          </a:p>
        </p:txBody>
      </p:sp>
      <p:pic>
        <p:nvPicPr>
          <p:cNvPr id="372" name="Google Shape;372;p56"/>
          <p:cNvPicPr preferRelativeResize="0"/>
          <p:nvPr/>
        </p:nvPicPr>
        <p:blipFill>
          <a:blip r:embed="rId3">
            <a:alphaModFix/>
          </a:blip>
          <a:stretch>
            <a:fillRect/>
          </a:stretch>
        </p:blipFill>
        <p:spPr>
          <a:xfrm>
            <a:off x="1731025" y="506175"/>
            <a:ext cx="4693449" cy="2625700"/>
          </a:xfrm>
          <a:prstGeom prst="rect">
            <a:avLst/>
          </a:prstGeom>
          <a:noFill/>
          <a:ln>
            <a:noFill/>
          </a:ln>
        </p:spPr>
      </p:pic>
      <p:pic>
        <p:nvPicPr>
          <p:cNvPr id="373" name="Google Shape;373;p56"/>
          <p:cNvPicPr preferRelativeResize="0"/>
          <p:nvPr/>
        </p:nvPicPr>
        <p:blipFill>
          <a:blip r:embed="rId4">
            <a:alphaModFix/>
          </a:blip>
          <a:stretch>
            <a:fillRect/>
          </a:stretch>
        </p:blipFill>
        <p:spPr>
          <a:xfrm>
            <a:off x="2336474" y="3257150"/>
            <a:ext cx="3579000" cy="1886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type="title"/>
          </p:nvPr>
        </p:nvSpPr>
        <p:spPr>
          <a:xfrm>
            <a:off x="299925" y="-18300"/>
            <a:ext cx="8644500" cy="68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Raleway Medium"/>
                <a:ea typeface="Raleway Medium"/>
                <a:cs typeface="Raleway Medium"/>
                <a:sym typeface="Raleway Medium"/>
              </a:rPr>
              <a:t>Autoscaling (Vertical) </a:t>
            </a:r>
            <a:r>
              <a:rPr lang="en" sz="1800"/>
              <a:t>Pods</a:t>
            </a:r>
            <a:r>
              <a:rPr b="0" lang="en" sz="1800">
                <a:latin typeface="Raleway Medium"/>
                <a:ea typeface="Raleway Medium"/>
                <a:cs typeface="Raleway Medium"/>
                <a:sym typeface="Raleway Medium"/>
              </a:rPr>
              <a:t> in Kubernetes via (</a:t>
            </a:r>
            <a:r>
              <a:rPr i="1" lang="en" sz="1800">
                <a:solidFill>
                  <a:srgbClr val="0000FF"/>
                </a:solidFill>
              </a:rPr>
              <a:t>VerticalPodAutoscaler</a:t>
            </a:r>
            <a:r>
              <a:rPr b="0" lang="en" sz="1800">
                <a:latin typeface="Raleway Medium"/>
                <a:ea typeface="Raleway Medium"/>
                <a:cs typeface="Raleway Medium"/>
                <a:sym typeface="Raleway Medium"/>
              </a:rPr>
              <a:t> aka </a:t>
            </a:r>
            <a:r>
              <a:rPr lang="en" sz="1800">
                <a:solidFill>
                  <a:srgbClr val="0000FF"/>
                </a:solidFill>
              </a:rPr>
              <a:t>VPA</a:t>
            </a:r>
            <a:r>
              <a:rPr b="0" lang="en" sz="1800">
                <a:latin typeface="Raleway Medium"/>
                <a:ea typeface="Raleway Medium"/>
                <a:cs typeface="Raleway Medium"/>
                <a:sym typeface="Raleway Medium"/>
              </a:rPr>
              <a:t>) </a:t>
            </a:r>
            <a:endParaRPr sz="1800"/>
          </a:p>
        </p:txBody>
      </p:sp>
      <p:pic>
        <p:nvPicPr>
          <p:cNvPr id="379" name="Google Shape;379;p57"/>
          <p:cNvPicPr preferRelativeResize="0"/>
          <p:nvPr/>
        </p:nvPicPr>
        <p:blipFill>
          <a:blip r:embed="rId3">
            <a:alphaModFix/>
          </a:blip>
          <a:stretch>
            <a:fillRect/>
          </a:stretch>
        </p:blipFill>
        <p:spPr>
          <a:xfrm>
            <a:off x="990675" y="952500"/>
            <a:ext cx="6803150" cy="2970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8"/>
          <p:cNvSpPr txBox="1"/>
          <p:nvPr>
            <p:ph type="title"/>
          </p:nvPr>
        </p:nvSpPr>
        <p:spPr>
          <a:xfrm>
            <a:off x="1138125" y="-18300"/>
            <a:ext cx="6552600" cy="68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 sz="1800">
                <a:solidFill>
                  <a:srgbClr val="0000FF"/>
                </a:solidFill>
              </a:rPr>
              <a:t>VerticalPodAutoscaler</a:t>
            </a:r>
            <a:r>
              <a:rPr b="0" lang="en" sz="1800">
                <a:latin typeface="Raleway Medium"/>
                <a:ea typeface="Raleway Medium"/>
                <a:cs typeface="Raleway Medium"/>
                <a:sym typeface="Raleway Medium"/>
              </a:rPr>
              <a:t> versus </a:t>
            </a:r>
            <a:r>
              <a:rPr i="1" lang="en" sz="1800">
                <a:solidFill>
                  <a:srgbClr val="0000FF"/>
                </a:solidFill>
              </a:rPr>
              <a:t>HorizontalPodAutoscaler</a:t>
            </a:r>
            <a:r>
              <a:rPr b="0" lang="en" sz="1800">
                <a:latin typeface="Raleway Medium"/>
                <a:ea typeface="Raleway Medium"/>
                <a:cs typeface="Raleway Medium"/>
                <a:sym typeface="Raleway Medium"/>
              </a:rPr>
              <a:t> </a:t>
            </a:r>
            <a:endParaRPr sz="1800"/>
          </a:p>
        </p:txBody>
      </p:sp>
      <p:pic>
        <p:nvPicPr>
          <p:cNvPr id="385" name="Google Shape;385;p58"/>
          <p:cNvPicPr preferRelativeResize="0"/>
          <p:nvPr/>
        </p:nvPicPr>
        <p:blipFill>
          <a:blip r:embed="rId3">
            <a:alphaModFix/>
          </a:blip>
          <a:stretch>
            <a:fillRect/>
          </a:stretch>
        </p:blipFill>
        <p:spPr>
          <a:xfrm>
            <a:off x="1504600" y="600150"/>
            <a:ext cx="5543626" cy="4366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905475" y="-43625"/>
            <a:ext cx="73557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00">
                <a:latin typeface="Raleway Medium"/>
                <a:ea typeface="Raleway Medium"/>
                <a:cs typeface="Raleway Medium"/>
                <a:sym typeface="Raleway Medium"/>
              </a:rPr>
              <a:t>Kubernetes Jobs (For Executing App Shielding Runners)</a:t>
            </a:r>
            <a:endParaRPr b="0" sz="2000">
              <a:latin typeface="Raleway Medium"/>
              <a:ea typeface="Raleway Medium"/>
              <a:cs typeface="Raleway Medium"/>
              <a:sym typeface="Raleway Medium"/>
            </a:endParaRPr>
          </a:p>
          <a:p>
            <a:pPr indent="0" lvl="0" marL="0" rtl="0" algn="l">
              <a:spcBef>
                <a:spcPts val="1600"/>
              </a:spcBef>
              <a:spcAft>
                <a:spcPts val="0"/>
              </a:spcAft>
              <a:buNone/>
            </a:pPr>
            <a:r>
              <a:t/>
            </a:r>
            <a:endParaRPr sz="2000"/>
          </a:p>
        </p:txBody>
      </p:sp>
      <p:pic>
        <p:nvPicPr>
          <p:cNvPr id="391" name="Google Shape;391;p59"/>
          <p:cNvPicPr preferRelativeResize="0"/>
          <p:nvPr/>
        </p:nvPicPr>
        <p:blipFill>
          <a:blip r:embed="rId3">
            <a:alphaModFix/>
          </a:blip>
          <a:stretch>
            <a:fillRect/>
          </a:stretch>
        </p:blipFill>
        <p:spPr>
          <a:xfrm>
            <a:off x="152400" y="744175"/>
            <a:ext cx="8839200" cy="40629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905475" y="-43625"/>
            <a:ext cx="73557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00">
                <a:latin typeface="Raleway Medium"/>
                <a:ea typeface="Raleway Medium"/>
                <a:cs typeface="Raleway Medium"/>
                <a:sym typeface="Raleway Medium"/>
              </a:rPr>
              <a:t>Kubernetes Jobs (For Executing App Shielding </a:t>
            </a:r>
            <a:r>
              <a:rPr lang="en" sz="2000"/>
              <a:t>Runners</a:t>
            </a:r>
            <a:r>
              <a:rPr b="0" lang="en" sz="2000">
                <a:latin typeface="Raleway Medium"/>
                <a:ea typeface="Raleway Medium"/>
                <a:cs typeface="Raleway Medium"/>
                <a:sym typeface="Raleway Medium"/>
              </a:rPr>
              <a:t>)</a:t>
            </a:r>
            <a:endParaRPr b="0" sz="2000">
              <a:latin typeface="Raleway Medium"/>
              <a:ea typeface="Raleway Medium"/>
              <a:cs typeface="Raleway Medium"/>
              <a:sym typeface="Raleway Medium"/>
            </a:endParaRPr>
          </a:p>
          <a:p>
            <a:pPr indent="0" lvl="0" marL="0" rtl="0" algn="l">
              <a:spcBef>
                <a:spcPts val="1600"/>
              </a:spcBef>
              <a:spcAft>
                <a:spcPts val="0"/>
              </a:spcAft>
              <a:buNone/>
            </a:pPr>
            <a:r>
              <a:t/>
            </a:r>
            <a:endParaRPr sz="2000"/>
          </a:p>
        </p:txBody>
      </p:sp>
      <p:pic>
        <p:nvPicPr>
          <p:cNvPr id="397" name="Google Shape;397;p60"/>
          <p:cNvPicPr preferRelativeResize="0"/>
          <p:nvPr/>
        </p:nvPicPr>
        <p:blipFill>
          <a:blip r:embed="rId3">
            <a:alphaModFix/>
          </a:blip>
          <a:stretch>
            <a:fillRect/>
          </a:stretch>
        </p:blipFill>
        <p:spPr>
          <a:xfrm>
            <a:off x="4698475" y="1078524"/>
            <a:ext cx="4424475" cy="2223324"/>
          </a:xfrm>
          <a:prstGeom prst="rect">
            <a:avLst/>
          </a:prstGeom>
          <a:noFill/>
          <a:ln>
            <a:noFill/>
          </a:ln>
        </p:spPr>
      </p:pic>
      <p:pic>
        <p:nvPicPr>
          <p:cNvPr id="398" name="Google Shape;398;p60"/>
          <p:cNvPicPr preferRelativeResize="0"/>
          <p:nvPr/>
        </p:nvPicPr>
        <p:blipFill>
          <a:blip r:embed="rId4">
            <a:alphaModFix/>
          </a:blip>
          <a:stretch>
            <a:fillRect/>
          </a:stretch>
        </p:blipFill>
        <p:spPr>
          <a:xfrm>
            <a:off x="-14975" y="591775"/>
            <a:ext cx="4697653" cy="3127574"/>
          </a:xfrm>
          <a:prstGeom prst="rect">
            <a:avLst/>
          </a:prstGeom>
          <a:noFill/>
          <a:ln>
            <a:noFill/>
          </a:ln>
        </p:spPr>
      </p:pic>
      <p:sp>
        <p:nvSpPr>
          <p:cNvPr id="399" name="Google Shape;399;p60"/>
          <p:cNvSpPr txBox="1"/>
          <p:nvPr>
            <p:ph idx="1" type="body"/>
          </p:nvPr>
        </p:nvSpPr>
        <p:spPr>
          <a:xfrm>
            <a:off x="753075" y="3682850"/>
            <a:ext cx="7955400" cy="165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Medium"/>
              <a:buChar char="●"/>
            </a:pPr>
            <a:r>
              <a:rPr lang="en" sz="1400">
                <a:latin typeface="Raleway Medium"/>
                <a:ea typeface="Raleway Medium"/>
                <a:cs typeface="Raleway Medium"/>
                <a:sym typeface="Raleway Medium"/>
              </a:rPr>
              <a:t>Add </a:t>
            </a:r>
            <a:r>
              <a:rPr lang="en" sz="1400">
                <a:latin typeface="Raleway Medium"/>
                <a:ea typeface="Raleway Medium"/>
                <a:cs typeface="Raleway Medium"/>
                <a:sym typeface="Raleway Medium"/>
              </a:rPr>
              <a:t>Auto Scaling</a:t>
            </a:r>
            <a:r>
              <a:rPr lang="en" sz="1400">
                <a:latin typeface="Raleway Medium"/>
                <a:ea typeface="Raleway Medium"/>
                <a:cs typeface="Raleway Medium"/>
                <a:sym typeface="Raleway Medium"/>
              </a:rPr>
              <a:t> Support for Kubernetes Jobs</a:t>
            </a:r>
            <a:endParaRPr sz="1400">
              <a:latin typeface="Raleway Medium"/>
              <a:ea typeface="Raleway Medium"/>
              <a:cs typeface="Raleway Medium"/>
              <a:sym typeface="Raleway Medium"/>
            </a:endParaRPr>
          </a:p>
          <a:p>
            <a:pPr indent="-317500" lvl="1" marL="914400" rtl="0" algn="l">
              <a:spcBef>
                <a:spcPts val="0"/>
              </a:spcBef>
              <a:spcAft>
                <a:spcPts val="0"/>
              </a:spcAft>
              <a:buSzPts val="1400"/>
              <a:buFont typeface="Raleway Medium"/>
              <a:buChar char="○"/>
            </a:pPr>
            <a:r>
              <a:rPr lang="en">
                <a:latin typeface="Raleway Medium"/>
                <a:ea typeface="Raleway Medium"/>
                <a:cs typeface="Raleway Medium"/>
                <a:sym typeface="Raleway Medium"/>
              </a:rPr>
              <a:t>Horizontal Scaling </a:t>
            </a:r>
            <a:endParaRPr>
              <a:latin typeface="Raleway Medium"/>
              <a:ea typeface="Raleway Medium"/>
              <a:cs typeface="Raleway Medium"/>
              <a:sym typeface="Raleway Medium"/>
            </a:endParaRPr>
          </a:p>
          <a:p>
            <a:pPr indent="-317500" lvl="2" marL="1371600" rtl="0" algn="l">
              <a:spcBef>
                <a:spcPts val="0"/>
              </a:spcBef>
              <a:spcAft>
                <a:spcPts val="0"/>
              </a:spcAft>
              <a:buSzPts val="1400"/>
              <a:buFont typeface="Raleway Medium"/>
              <a:buChar char="■"/>
            </a:pPr>
            <a:r>
              <a:rPr lang="en">
                <a:latin typeface="Raleway Medium"/>
                <a:ea typeface="Raleway Medium"/>
                <a:cs typeface="Raleway Medium"/>
                <a:sym typeface="Raleway Medium"/>
              </a:rPr>
              <a:t>Pods (Scaling Number of Pods) via </a:t>
            </a:r>
            <a:r>
              <a:rPr b="1" i="1" lang="en">
                <a:solidFill>
                  <a:srgbClr val="0000FF"/>
                </a:solidFill>
                <a:latin typeface="Raleway"/>
                <a:ea typeface="Raleway"/>
                <a:cs typeface="Raleway"/>
                <a:sym typeface="Raleway"/>
              </a:rPr>
              <a:t>HorizontalPodAutoscaler (HPA)</a:t>
            </a:r>
            <a:endParaRPr b="1" i="1">
              <a:solidFill>
                <a:srgbClr val="0000FF"/>
              </a:solidFill>
              <a:latin typeface="Raleway"/>
              <a:ea typeface="Raleway"/>
              <a:cs typeface="Raleway"/>
              <a:sym typeface="Raleway"/>
            </a:endParaRPr>
          </a:p>
          <a:p>
            <a:pPr indent="-317500" lvl="2" marL="1371600" rtl="0" algn="l">
              <a:spcBef>
                <a:spcPts val="0"/>
              </a:spcBef>
              <a:spcAft>
                <a:spcPts val="0"/>
              </a:spcAft>
              <a:buSzPts val="1400"/>
              <a:buFont typeface="Raleway Medium"/>
              <a:buChar char="■"/>
            </a:pPr>
            <a:r>
              <a:rPr lang="en">
                <a:latin typeface="Raleway Medium"/>
                <a:ea typeface="Raleway Medium"/>
                <a:cs typeface="Raleway Medium"/>
                <a:sym typeface="Raleway Medium"/>
              </a:rPr>
              <a:t>Nodes (Scaling Number of Nodes) via </a:t>
            </a:r>
            <a:r>
              <a:rPr b="1" i="1" lang="en">
                <a:solidFill>
                  <a:srgbClr val="0000FF"/>
                </a:solidFill>
                <a:latin typeface="Raleway"/>
                <a:ea typeface="Raleway"/>
                <a:cs typeface="Raleway"/>
                <a:sym typeface="Raleway"/>
              </a:rPr>
              <a:t>Cluster Autoscaler </a:t>
            </a:r>
            <a:endParaRPr b="1">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1"/>
          <p:cNvPicPr preferRelativeResize="0"/>
          <p:nvPr/>
        </p:nvPicPr>
        <p:blipFill>
          <a:blip r:embed="rId3">
            <a:alphaModFix/>
          </a:blip>
          <a:stretch>
            <a:fillRect/>
          </a:stretch>
        </p:blipFill>
        <p:spPr>
          <a:xfrm>
            <a:off x="2906600" y="1229600"/>
            <a:ext cx="6539423" cy="4348975"/>
          </a:xfrm>
          <a:prstGeom prst="rect">
            <a:avLst/>
          </a:prstGeom>
          <a:noFill/>
          <a:ln>
            <a:noFill/>
          </a:ln>
        </p:spPr>
      </p:pic>
      <p:sp>
        <p:nvSpPr>
          <p:cNvPr id="405" name="Google Shape;405;p61"/>
          <p:cNvSpPr txBox="1"/>
          <p:nvPr>
            <p:ph type="title"/>
          </p:nvPr>
        </p:nvSpPr>
        <p:spPr>
          <a:xfrm>
            <a:off x="1820000" y="0"/>
            <a:ext cx="6321600" cy="6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Raleway Medium"/>
                <a:ea typeface="Raleway Medium"/>
                <a:cs typeface="Raleway Medium"/>
                <a:sym typeface="Raleway Medium"/>
              </a:rPr>
              <a:t>Kubernetes Dashboards/UIs</a:t>
            </a:r>
            <a:endParaRPr sz="1800"/>
          </a:p>
        </p:txBody>
      </p:sp>
      <p:sp>
        <p:nvSpPr>
          <p:cNvPr id="406" name="Google Shape;406;p61"/>
          <p:cNvSpPr txBox="1"/>
          <p:nvPr/>
        </p:nvSpPr>
        <p:spPr>
          <a:xfrm>
            <a:off x="-417725" y="383800"/>
            <a:ext cx="9003600" cy="1046700"/>
          </a:xfrm>
          <a:prstGeom prst="rect">
            <a:avLst/>
          </a:prstGeom>
          <a:noFill/>
          <a:ln>
            <a:noFill/>
          </a:ln>
        </p:spPr>
        <p:txBody>
          <a:bodyPr anchorCtr="0" anchor="t" bIns="91425" lIns="91425" spcFirstLastPara="1" rIns="91425" wrap="square" tIns="91425">
            <a:spAutoFit/>
          </a:bodyPr>
          <a:lstStyle/>
          <a:p>
            <a:pPr indent="-317500" lvl="0" marL="749300" rtl="0" algn="l">
              <a:lnSpc>
                <a:spcPct val="100000"/>
              </a:lnSpc>
              <a:spcBef>
                <a:spcPts val="3200"/>
              </a:spcBef>
              <a:spcAft>
                <a:spcPts val="0"/>
              </a:spcAft>
              <a:buClr>
                <a:srgbClr val="292929"/>
              </a:buClr>
              <a:buSzPts val="1400"/>
              <a:buFont typeface="Georgia"/>
              <a:buChar char="●"/>
            </a:pPr>
            <a:r>
              <a:rPr lang="en" u="sng">
                <a:solidFill>
                  <a:schemeClr val="hlink"/>
                </a:solidFill>
                <a:highlight>
                  <a:srgbClr val="FFFFFF"/>
                </a:highlight>
                <a:latin typeface="Raleway Medium"/>
                <a:ea typeface="Raleway Medium"/>
                <a:cs typeface="Raleway Medium"/>
                <a:sym typeface="Raleway Medium"/>
                <a:hlinkClick r:id="rId4"/>
              </a:rPr>
              <a:t>Kubernetes Dashboard (kube-dashboard)</a:t>
            </a:r>
            <a:r>
              <a:rPr lang="en">
                <a:solidFill>
                  <a:srgbClr val="292929"/>
                </a:solidFill>
                <a:highlight>
                  <a:srgbClr val="FFFFFF"/>
                </a:highlight>
                <a:latin typeface="Raleway Medium"/>
                <a:ea typeface="Raleway Medium"/>
                <a:cs typeface="Raleway Medium"/>
                <a:sym typeface="Raleway Medium"/>
              </a:rPr>
              <a:t> [most mature and popular] Officially supported</a:t>
            </a:r>
            <a:endParaRPr>
              <a:solidFill>
                <a:srgbClr val="292929"/>
              </a:solidFill>
              <a:highlight>
                <a:srgbClr val="FFFFFF"/>
              </a:highlight>
              <a:latin typeface="Raleway Medium"/>
              <a:ea typeface="Raleway Medium"/>
              <a:cs typeface="Raleway Medium"/>
              <a:sym typeface="Raleway Medium"/>
            </a:endParaRPr>
          </a:p>
          <a:p>
            <a:pPr indent="-317500" lvl="0" marL="749300" rtl="0" algn="l">
              <a:lnSpc>
                <a:spcPct val="100000"/>
              </a:lnSpc>
              <a:spcBef>
                <a:spcPts val="0"/>
              </a:spcBef>
              <a:spcAft>
                <a:spcPts val="0"/>
              </a:spcAft>
              <a:buClr>
                <a:srgbClr val="292929"/>
              </a:buClr>
              <a:buSzPts val="1400"/>
              <a:buFont typeface="Georgia"/>
              <a:buChar char="●"/>
            </a:pPr>
            <a:r>
              <a:rPr lang="en" u="sng">
                <a:solidFill>
                  <a:schemeClr val="hlink"/>
                </a:solidFill>
                <a:highlight>
                  <a:srgbClr val="FFFFFF"/>
                </a:highlight>
                <a:latin typeface="Raleway Medium"/>
                <a:ea typeface="Raleway Medium"/>
                <a:cs typeface="Raleway Medium"/>
                <a:sym typeface="Raleway Medium"/>
                <a:hlinkClick r:id="rId5"/>
              </a:rPr>
              <a:t>Lens</a:t>
            </a:r>
            <a:r>
              <a:rPr lang="en">
                <a:solidFill>
                  <a:srgbClr val="292929"/>
                </a:solidFill>
                <a:highlight>
                  <a:srgbClr val="FFFFFF"/>
                </a:highlight>
                <a:latin typeface="Raleway Medium"/>
                <a:ea typeface="Raleway Medium"/>
                <a:cs typeface="Raleway Medium"/>
                <a:sym typeface="Raleway Medium"/>
              </a:rPr>
              <a:t> [most powerful one]</a:t>
            </a:r>
            <a:endParaRPr>
              <a:solidFill>
                <a:srgbClr val="292929"/>
              </a:solidFill>
              <a:highlight>
                <a:srgbClr val="FFFFFF"/>
              </a:highlight>
              <a:latin typeface="Raleway Medium"/>
              <a:ea typeface="Raleway Medium"/>
              <a:cs typeface="Raleway Medium"/>
              <a:sym typeface="Raleway Medium"/>
            </a:endParaRPr>
          </a:p>
          <a:p>
            <a:pPr indent="-317500" lvl="0" marL="749300" rtl="0" algn="l">
              <a:lnSpc>
                <a:spcPct val="100000"/>
              </a:lnSpc>
              <a:spcBef>
                <a:spcPts val="0"/>
              </a:spcBef>
              <a:spcAft>
                <a:spcPts val="0"/>
              </a:spcAft>
              <a:buClr>
                <a:srgbClr val="292929"/>
              </a:buClr>
              <a:buSzPts val="1400"/>
              <a:buFont typeface="Georgia"/>
              <a:buChar char="●"/>
            </a:pPr>
            <a:r>
              <a:rPr lang="en" u="sng">
                <a:solidFill>
                  <a:schemeClr val="hlink"/>
                </a:solidFill>
                <a:highlight>
                  <a:srgbClr val="FFFFFF"/>
                </a:highlight>
                <a:latin typeface="Raleway Medium"/>
                <a:ea typeface="Raleway Medium"/>
                <a:cs typeface="Raleway Medium"/>
                <a:sym typeface="Raleway Medium"/>
                <a:hlinkClick r:id="rId6"/>
              </a:rPr>
              <a:t>Octant</a:t>
            </a:r>
            <a:r>
              <a:rPr lang="en">
                <a:solidFill>
                  <a:srgbClr val="292929"/>
                </a:solidFill>
                <a:highlight>
                  <a:srgbClr val="FFFFFF"/>
                </a:highlight>
                <a:latin typeface="Raleway Medium"/>
                <a:ea typeface="Raleway Medium"/>
                <a:cs typeface="Raleway Medium"/>
                <a:sym typeface="Raleway Medium"/>
              </a:rPr>
              <a:t> [easy to install and most portable]</a:t>
            </a:r>
            <a:endParaRPr>
              <a:solidFill>
                <a:srgbClr val="292929"/>
              </a:solidFill>
              <a:highlight>
                <a:srgbClr val="FFFFFF"/>
              </a:highlight>
              <a:latin typeface="Raleway Medium"/>
              <a:ea typeface="Raleway Medium"/>
              <a:cs typeface="Raleway Medium"/>
              <a:sym typeface="Raleway Medium"/>
            </a:endParaRPr>
          </a:p>
          <a:p>
            <a:pPr indent="-317500" lvl="0" marL="749300" rtl="0" algn="l">
              <a:lnSpc>
                <a:spcPct val="100000"/>
              </a:lnSpc>
              <a:spcBef>
                <a:spcPts val="0"/>
              </a:spcBef>
              <a:spcAft>
                <a:spcPts val="0"/>
              </a:spcAft>
              <a:buClr>
                <a:srgbClr val="292929"/>
              </a:buClr>
              <a:buSzPts val="1400"/>
              <a:buFont typeface="Georgia"/>
              <a:buChar char="●"/>
            </a:pPr>
            <a:r>
              <a:rPr lang="en" u="sng">
                <a:solidFill>
                  <a:schemeClr val="hlink"/>
                </a:solidFill>
                <a:highlight>
                  <a:srgbClr val="FFFFFF"/>
                </a:highlight>
                <a:latin typeface="Raleway Medium"/>
                <a:ea typeface="Raleway Medium"/>
                <a:cs typeface="Raleway Medium"/>
                <a:sym typeface="Raleway Medium"/>
                <a:hlinkClick r:id="rId7"/>
              </a:rPr>
              <a:t>kubenav</a:t>
            </a:r>
            <a:r>
              <a:rPr lang="en">
                <a:solidFill>
                  <a:srgbClr val="292929"/>
                </a:solidFill>
                <a:highlight>
                  <a:srgbClr val="FFFFFF"/>
                </a:highlight>
                <a:latin typeface="Raleway Medium"/>
                <a:ea typeface="Raleway Medium"/>
                <a:cs typeface="Raleway Medium"/>
                <a:sym typeface="Raleway Medium"/>
              </a:rPr>
              <a:t> [Android and iOS support]</a:t>
            </a:r>
            <a:endParaRPr>
              <a:solidFill>
                <a:srgbClr val="292929"/>
              </a:solidFill>
              <a:highlight>
                <a:srgbClr val="FFFFFF"/>
              </a:highlight>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46200" y="-94500"/>
            <a:ext cx="3792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Why </a:t>
            </a:r>
            <a:r>
              <a:rPr lang="en" sz="2000"/>
              <a:t>Containerization?</a:t>
            </a:r>
            <a:endParaRPr sz="2000"/>
          </a:p>
        </p:txBody>
      </p:sp>
      <p:pic>
        <p:nvPicPr>
          <p:cNvPr id="99" name="Google Shape;99;p17"/>
          <p:cNvPicPr preferRelativeResize="0"/>
          <p:nvPr/>
        </p:nvPicPr>
        <p:blipFill>
          <a:blip r:embed="rId3">
            <a:alphaModFix/>
          </a:blip>
          <a:stretch>
            <a:fillRect/>
          </a:stretch>
        </p:blipFill>
        <p:spPr>
          <a:xfrm>
            <a:off x="1117600" y="404491"/>
            <a:ext cx="6198051" cy="2270924"/>
          </a:xfrm>
          <a:prstGeom prst="rect">
            <a:avLst/>
          </a:prstGeom>
          <a:noFill/>
          <a:ln>
            <a:noFill/>
          </a:ln>
        </p:spPr>
      </p:pic>
      <p:pic>
        <p:nvPicPr>
          <p:cNvPr id="100" name="Google Shape;100;p17"/>
          <p:cNvPicPr preferRelativeResize="0"/>
          <p:nvPr/>
        </p:nvPicPr>
        <p:blipFill>
          <a:blip r:embed="rId4">
            <a:alphaModFix/>
          </a:blip>
          <a:stretch>
            <a:fillRect/>
          </a:stretch>
        </p:blipFill>
        <p:spPr>
          <a:xfrm>
            <a:off x="2330700" y="2866650"/>
            <a:ext cx="4125935" cy="22709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2"/>
          <p:cNvPicPr preferRelativeResize="0"/>
          <p:nvPr/>
        </p:nvPicPr>
        <p:blipFill>
          <a:blip r:embed="rId3">
            <a:alphaModFix/>
          </a:blip>
          <a:stretch>
            <a:fillRect/>
          </a:stretch>
        </p:blipFill>
        <p:spPr>
          <a:xfrm>
            <a:off x="0" y="1086776"/>
            <a:ext cx="4858277" cy="2960074"/>
          </a:xfrm>
          <a:prstGeom prst="rect">
            <a:avLst/>
          </a:prstGeom>
          <a:noFill/>
          <a:ln>
            <a:noFill/>
          </a:ln>
        </p:spPr>
      </p:pic>
      <p:pic>
        <p:nvPicPr>
          <p:cNvPr id="412" name="Google Shape;412;p62"/>
          <p:cNvPicPr preferRelativeResize="0"/>
          <p:nvPr/>
        </p:nvPicPr>
        <p:blipFill>
          <a:blip r:embed="rId4">
            <a:alphaModFix/>
          </a:blip>
          <a:stretch>
            <a:fillRect/>
          </a:stretch>
        </p:blipFill>
        <p:spPr>
          <a:xfrm>
            <a:off x="5035325" y="-25000"/>
            <a:ext cx="4108674" cy="3254649"/>
          </a:xfrm>
          <a:prstGeom prst="rect">
            <a:avLst/>
          </a:prstGeom>
          <a:noFill/>
          <a:ln>
            <a:noFill/>
          </a:ln>
        </p:spPr>
      </p:pic>
      <p:pic>
        <p:nvPicPr>
          <p:cNvPr id="413" name="Google Shape;413;p62"/>
          <p:cNvPicPr preferRelativeResize="0"/>
          <p:nvPr/>
        </p:nvPicPr>
        <p:blipFill>
          <a:blip r:embed="rId5">
            <a:alphaModFix/>
          </a:blip>
          <a:stretch>
            <a:fillRect/>
          </a:stretch>
        </p:blipFill>
        <p:spPr>
          <a:xfrm>
            <a:off x="4182050" y="1985875"/>
            <a:ext cx="4977238" cy="31534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299925" y="-18300"/>
            <a:ext cx="8644500" cy="687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000">
                <a:latin typeface="Raleway Medium"/>
                <a:ea typeface="Raleway Medium"/>
                <a:cs typeface="Raleway Medium"/>
                <a:sym typeface="Raleway Medium"/>
              </a:rPr>
              <a:t>What is </a:t>
            </a:r>
            <a:r>
              <a:rPr b="0" lang="en" sz="2000">
                <a:latin typeface="Raleway Medium"/>
                <a:ea typeface="Raleway Medium"/>
                <a:cs typeface="Raleway Medium"/>
                <a:sym typeface="Raleway Medium"/>
              </a:rPr>
              <a:t>Terraform? - Infrastructure As Code (IAC)</a:t>
            </a:r>
            <a:endParaRPr sz="2000"/>
          </a:p>
        </p:txBody>
      </p:sp>
      <p:pic>
        <p:nvPicPr>
          <p:cNvPr id="419" name="Google Shape;419;p63"/>
          <p:cNvPicPr preferRelativeResize="0"/>
          <p:nvPr/>
        </p:nvPicPr>
        <p:blipFill>
          <a:blip r:embed="rId3">
            <a:alphaModFix/>
          </a:blip>
          <a:stretch>
            <a:fillRect/>
          </a:stretch>
        </p:blipFill>
        <p:spPr>
          <a:xfrm>
            <a:off x="346425" y="555875"/>
            <a:ext cx="8146360" cy="4169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4"/>
          <p:cNvSpPr txBox="1"/>
          <p:nvPr>
            <p:ph type="title"/>
          </p:nvPr>
        </p:nvSpPr>
        <p:spPr>
          <a:xfrm>
            <a:off x="299925" y="-18300"/>
            <a:ext cx="8644500" cy="687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000">
                <a:latin typeface="Raleway Medium"/>
                <a:ea typeface="Raleway Medium"/>
                <a:cs typeface="Raleway Medium"/>
                <a:sym typeface="Raleway Medium"/>
              </a:rPr>
              <a:t>What is Terraform? - Infrastructure As Code (IAC)</a:t>
            </a:r>
            <a:endParaRPr sz="2000"/>
          </a:p>
        </p:txBody>
      </p:sp>
      <p:pic>
        <p:nvPicPr>
          <p:cNvPr id="425" name="Google Shape;425;p64"/>
          <p:cNvPicPr preferRelativeResize="0"/>
          <p:nvPr/>
        </p:nvPicPr>
        <p:blipFill>
          <a:blip r:embed="rId3">
            <a:alphaModFix/>
          </a:blip>
          <a:stretch>
            <a:fillRect/>
          </a:stretch>
        </p:blipFill>
        <p:spPr>
          <a:xfrm>
            <a:off x="1219451" y="737875"/>
            <a:ext cx="6632223" cy="3730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299925" y="-18300"/>
            <a:ext cx="8644500" cy="687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000">
                <a:latin typeface="Raleway Medium"/>
                <a:ea typeface="Raleway Medium"/>
                <a:cs typeface="Raleway Medium"/>
                <a:sym typeface="Raleway Medium"/>
              </a:rPr>
              <a:t>Terraform vs Kubernetes</a:t>
            </a:r>
            <a:endParaRPr sz="2000"/>
          </a:p>
        </p:txBody>
      </p:sp>
      <p:pic>
        <p:nvPicPr>
          <p:cNvPr id="431" name="Google Shape;431;p65"/>
          <p:cNvPicPr preferRelativeResize="0"/>
          <p:nvPr/>
        </p:nvPicPr>
        <p:blipFill>
          <a:blip r:embed="rId3">
            <a:alphaModFix/>
          </a:blip>
          <a:stretch>
            <a:fillRect/>
          </a:stretch>
        </p:blipFill>
        <p:spPr>
          <a:xfrm>
            <a:off x="1042401" y="563100"/>
            <a:ext cx="6544476" cy="449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ph type="title"/>
          </p:nvPr>
        </p:nvSpPr>
        <p:spPr>
          <a:xfrm>
            <a:off x="299925" y="-18300"/>
            <a:ext cx="8644500" cy="687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000">
                <a:latin typeface="Raleway Medium"/>
                <a:ea typeface="Raleway Medium"/>
                <a:cs typeface="Raleway Medium"/>
                <a:sym typeface="Raleway Medium"/>
              </a:rPr>
              <a:t>Terraform for Kubernetes</a:t>
            </a:r>
            <a:endParaRPr sz="2000"/>
          </a:p>
        </p:txBody>
      </p:sp>
      <p:pic>
        <p:nvPicPr>
          <p:cNvPr id="437" name="Google Shape;437;p66"/>
          <p:cNvPicPr preferRelativeResize="0"/>
          <p:nvPr/>
        </p:nvPicPr>
        <p:blipFill>
          <a:blip r:embed="rId3">
            <a:alphaModFix/>
          </a:blip>
          <a:stretch>
            <a:fillRect/>
          </a:stretch>
        </p:blipFill>
        <p:spPr>
          <a:xfrm>
            <a:off x="1939675" y="551325"/>
            <a:ext cx="5025124" cy="3832575"/>
          </a:xfrm>
          <a:prstGeom prst="rect">
            <a:avLst/>
          </a:prstGeom>
          <a:noFill/>
          <a:ln>
            <a:noFill/>
          </a:ln>
        </p:spPr>
      </p:pic>
      <p:sp>
        <p:nvSpPr>
          <p:cNvPr id="438" name="Google Shape;438;p66"/>
          <p:cNvSpPr txBox="1"/>
          <p:nvPr/>
        </p:nvSpPr>
        <p:spPr>
          <a:xfrm>
            <a:off x="1555375" y="4372450"/>
            <a:ext cx="677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https://git.onespan.com/devops-shared-platform/terraform/osp-aws-eks</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369575" y="-18300"/>
            <a:ext cx="8973300" cy="83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Raleway Medium"/>
                <a:ea typeface="Raleway Medium"/>
                <a:cs typeface="Raleway Medium"/>
                <a:sym typeface="Raleway Medium"/>
              </a:rPr>
              <a:t>Demo/Code Review for our App Shielding K8s Cluster</a:t>
            </a:r>
            <a:endParaRPr sz="1800"/>
          </a:p>
        </p:txBody>
      </p:sp>
      <p:sp>
        <p:nvSpPr>
          <p:cNvPr id="444" name="Google Shape;444;p67"/>
          <p:cNvSpPr txBox="1"/>
          <p:nvPr/>
        </p:nvSpPr>
        <p:spPr>
          <a:xfrm>
            <a:off x="-5550" y="516200"/>
            <a:ext cx="8711700" cy="20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Raleway Medium"/>
              <a:ea typeface="Raleway Medium"/>
              <a:cs typeface="Raleway Medium"/>
              <a:sym typeface="Raleway Medium"/>
            </a:endParaRPr>
          </a:p>
          <a:p>
            <a:pPr indent="-304800" lvl="0" marL="4572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Demo/Code Review for Frontend/Backend (</a:t>
            </a:r>
            <a:r>
              <a:rPr b="1" lang="en" sz="1200">
                <a:solidFill>
                  <a:schemeClr val="dk2"/>
                </a:solidFill>
                <a:latin typeface="Raleway"/>
                <a:ea typeface="Raleway"/>
                <a:cs typeface="Raleway"/>
                <a:sym typeface="Raleway"/>
              </a:rPr>
              <a:t>Pods, ReplicaSets, Deployments</a:t>
            </a:r>
            <a:r>
              <a:rPr lang="en" sz="1200">
                <a:solidFill>
                  <a:schemeClr val="dk2"/>
                </a:solidFill>
                <a:latin typeface="Raleway Medium"/>
                <a:ea typeface="Raleway Medium"/>
                <a:cs typeface="Raleway Medium"/>
                <a:sym typeface="Raleway Medium"/>
              </a:rPr>
              <a:t>) - </a:t>
            </a:r>
            <a:r>
              <a:rPr b="1" lang="en" sz="1200">
                <a:solidFill>
                  <a:srgbClr val="9900FF"/>
                </a:solidFill>
                <a:latin typeface="Raleway"/>
                <a:ea typeface="Raleway"/>
                <a:cs typeface="Raleway"/>
                <a:sym typeface="Raleway"/>
              </a:rPr>
              <a:t>App Shielding Code/Repo</a:t>
            </a:r>
            <a:endParaRPr b="1" sz="1200">
              <a:solidFill>
                <a:srgbClr val="9900FF"/>
              </a:solidFill>
              <a:latin typeface="Raleway"/>
              <a:ea typeface="Raleway"/>
              <a:cs typeface="Raleway"/>
              <a:sym typeface="Raleway"/>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Frontend (</a:t>
            </a:r>
            <a:r>
              <a:rPr lang="en" sz="1200" u="sng">
                <a:solidFill>
                  <a:schemeClr val="hlink"/>
                </a:solidFill>
                <a:latin typeface="Raleway Medium"/>
                <a:ea typeface="Raleway Medium"/>
                <a:cs typeface="Raleway Medium"/>
                <a:sym typeface="Raleway Medium"/>
                <a:hlinkClick r:id="rId3"/>
              </a:rPr>
              <a:t>https://git.onespan.com/mob/saas/rasp-project-fe/-/blob/main/helm/values.tmpl.yaml</a:t>
            </a:r>
            <a:r>
              <a:rPr lang="en" sz="1200">
                <a:solidFill>
                  <a:schemeClr val="dk2"/>
                </a:solidFill>
                <a:latin typeface="Raleway Medium"/>
                <a:ea typeface="Raleway Medium"/>
                <a:cs typeface="Raleway Medium"/>
                <a:sym typeface="Raleway Medium"/>
              </a:rPr>
              <a:t>)</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Projects (</a:t>
            </a:r>
            <a:r>
              <a:rPr lang="en" sz="1200" u="sng">
                <a:solidFill>
                  <a:schemeClr val="hlink"/>
                </a:solidFill>
                <a:latin typeface="Raleway Medium"/>
                <a:ea typeface="Raleway Medium"/>
                <a:cs typeface="Raleway Medium"/>
                <a:sym typeface="Raleway Medium"/>
                <a:hlinkClick r:id="rId4"/>
              </a:rPr>
              <a:t>https://git.onespan.com/mob/saas/rasp-project-be/-/blob/main/helm/values.tmpl.yaml</a:t>
            </a:r>
            <a:r>
              <a:rPr lang="en" sz="1200">
                <a:solidFill>
                  <a:schemeClr val="dk2"/>
                </a:solidFill>
                <a:latin typeface="Raleway Medium"/>
                <a:ea typeface="Raleway Medium"/>
                <a:cs typeface="Raleway Medium"/>
                <a:sym typeface="Raleway Medium"/>
              </a:rPr>
              <a:t>)</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Shielder (</a:t>
            </a:r>
            <a:r>
              <a:rPr lang="en" sz="1200" u="sng">
                <a:solidFill>
                  <a:schemeClr val="hlink"/>
                </a:solidFill>
                <a:latin typeface="Raleway Medium"/>
                <a:ea typeface="Raleway Medium"/>
                <a:cs typeface="Raleway Medium"/>
                <a:sym typeface="Raleway Medium"/>
                <a:hlinkClick r:id="rId5"/>
              </a:rPr>
              <a:t>https://git.onespan.com/mob/saas/rasp-shielder-be/-/blob/main/helm/values.tmpl.yaml</a:t>
            </a:r>
            <a:r>
              <a:rPr lang="en" sz="1200">
                <a:solidFill>
                  <a:schemeClr val="dk2"/>
                </a:solidFill>
                <a:latin typeface="Raleway Medium"/>
                <a:ea typeface="Raleway Medium"/>
                <a:cs typeface="Raleway Medium"/>
                <a:sym typeface="Raleway Medium"/>
              </a:rPr>
              <a:t>)</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Config (</a:t>
            </a:r>
            <a:r>
              <a:rPr lang="en" sz="1200" u="sng">
                <a:solidFill>
                  <a:schemeClr val="hlink"/>
                </a:solidFill>
                <a:latin typeface="Raleway Medium"/>
                <a:ea typeface="Raleway Medium"/>
                <a:cs typeface="Raleway Medium"/>
                <a:sym typeface="Raleway Medium"/>
                <a:hlinkClick r:id="rId6"/>
              </a:rPr>
              <a:t>https://git.onespan.com/mob/saas/rasp-configuration-be/-/blob/main/helm/values.tmpl.yaml</a:t>
            </a:r>
            <a:r>
              <a:rPr lang="en" sz="1200">
                <a:solidFill>
                  <a:schemeClr val="dk2"/>
                </a:solidFill>
                <a:latin typeface="Raleway Medium"/>
                <a:ea typeface="Raleway Medium"/>
                <a:cs typeface="Raleway Medium"/>
                <a:sym typeface="Raleway Medium"/>
              </a:rPr>
              <a:t>)</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Shielding (</a:t>
            </a:r>
            <a:r>
              <a:rPr lang="en" sz="1200" u="sng">
                <a:solidFill>
                  <a:schemeClr val="hlink"/>
                </a:solidFill>
                <a:latin typeface="Raleway Medium"/>
                <a:ea typeface="Raleway Medium"/>
                <a:cs typeface="Raleway Medium"/>
                <a:sym typeface="Raleway Medium"/>
                <a:hlinkClick r:id="rId7"/>
              </a:rPr>
              <a:t>https://git.onespan.com/mob/saas/rasp-shielding-be/-/blob/main/helm/values.tmpl.yaml</a:t>
            </a:r>
            <a:r>
              <a:rPr lang="en" sz="1200">
                <a:solidFill>
                  <a:schemeClr val="dk2"/>
                </a:solidFill>
                <a:latin typeface="Raleway Medium"/>
                <a:ea typeface="Raleway Medium"/>
                <a:cs typeface="Raleway Medium"/>
                <a:sym typeface="Raleway Medium"/>
              </a:rPr>
              <a:t>)</a:t>
            </a:r>
            <a:endParaRPr sz="1200">
              <a:latin typeface="Raleway Medium"/>
              <a:ea typeface="Raleway Medium"/>
              <a:cs typeface="Raleway Medium"/>
              <a:sym typeface="Raleway Medium"/>
            </a:endParaRPr>
          </a:p>
          <a:p>
            <a:pPr indent="0" lvl="0" marL="0" rtl="0" algn="l">
              <a:spcBef>
                <a:spcPts val="1600"/>
              </a:spcBef>
              <a:spcAft>
                <a:spcPts val="0"/>
              </a:spcAft>
              <a:buNone/>
            </a:pPr>
            <a:r>
              <a:t/>
            </a:r>
            <a:endParaRPr sz="1200">
              <a:latin typeface="Raleway Medium"/>
              <a:ea typeface="Raleway Medium"/>
              <a:cs typeface="Raleway Medium"/>
              <a:sym typeface="Raleway Medium"/>
            </a:endParaRPr>
          </a:p>
        </p:txBody>
      </p:sp>
      <p:sp>
        <p:nvSpPr>
          <p:cNvPr id="445" name="Google Shape;445;p67"/>
          <p:cNvSpPr txBox="1"/>
          <p:nvPr/>
        </p:nvSpPr>
        <p:spPr>
          <a:xfrm>
            <a:off x="43175" y="2548925"/>
            <a:ext cx="8711700" cy="182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Raleway Medium"/>
              <a:ea typeface="Raleway Medium"/>
              <a:cs typeface="Raleway Medium"/>
              <a:sym typeface="Raleway Medium"/>
            </a:endParaRPr>
          </a:p>
          <a:p>
            <a:pPr indent="-304800" lvl="0" marL="4572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Demo/Code Review for our App Shielding K8s Cluster </a:t>
            </a:r>
            <a:r>
              <a:rPr lang="en" sz="1200">
                <a:solidFill>
                  <a:schemeClr val="dk2"/>
                </a:solidFill>
                <a:latin typeface="Raleway Medium"/>
                <a:ea typeface="Raleway Medium"/>
                <a:cs typeface="Raleway Medium"/>
                <a:sym typeface="Raleway Medium"/>
              </a:rPr>
              <a:t>(</a:t>
            </a:r>
            <a:r>
              <a:rPr b="1" lang="en" sz="1200">
                <a:solidFill>
                  <a:schemeClr val="dk2"/>
                </a:solidFill>
                <a:latin typeface="Raleway"/>
                <a:ea typeface="Raleway"/>
                <a:cs typeface="Raleway"/>
                <a:sym typeface="Raleway"/>
              </a:rPr>
              <a:t>K8s, Ingress/Services</a:t>
            </a:r>
            <a:r>
              <a:rPr lang="en" sz="1200">
                <a:solidFill>
                  <a:schemeClr val="dk2"/>
                </a:solidFill>
                <a:latin typeface="Raleway Medium"/>
                <a:ea typeface="Raleway Medium"/>
                <a:cs typeface="Raleway Medium"/>
                <a:sym typeface="Raleway Medium"/>
              </a:rPr>
              <a:t>, </a:t>
            </a:r>
            <a:r>
              <a:rPr b="1" lang="en" sz="1200">
                <a:solidFill>
                  <a:schemeClr val="dk2"/>
                </a:solidFill>
                <a:latin typeface="Raleway"/>
                <a:ea typeface="Raleway"/>
                <a:cs typeface="Raleway"/>
                <a:sym typeface="Raleway"/>
              </a:rPr>
              <a:t>Routing</a:t>
            </a:r>
            <a:r>
              <a:rPr lang="en" sz="1200">
                <a:solidFill>
                  <a:schemeClr val="dk2"/>
                </a:solidFill>
                <a:latin typeface="Raleway Medium"/>
                <a:ea typeface="Raleway Medium"/>
                <a:cs typeface="Raleway Medium"/>
                <a:sym typeface="Raleway Medium"/>
              </a:rPr>
              <a:t>) - </a:t>
            </a:r>
            <a:r>
              <a:rPr b="1" lang="en" sz="1200">
                <a:solidFill>
                  <a:srgbClr val="9900FF"/>
                </a:solidFill>
                <a:latin typeface="Raleway"/>
                <a:ea typeface="Raleway"/>
                <a:cs typeface="Raleway"/>
                <a:sym typeface="Raleway"/>
              </a:rPr>
              <a:t>Platform Code/Repo</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Ingress:</a:t>
            </a:r>
            <a:r>
              <a:rPr lang="en" sz="1200" u="sng">
                <a:solidFill>
                  <a:schemeClr val="hlink"/>
                </a:solidFill>
                <a:latin typeface="Raleway Medium"/>
                <a:ea typeface="Raleway Medium"/>
                <a:cs typeface="Raleway Medium"/>
                <a:sym typeface="Raleway Medium"/>
                <a:hlinkClick r:id="rId8"/>
              </a:rPr>
              <a:t>https://git.onespan.com/devops-shared-platform/helm/osp-stateless-app/-/blob/main/templates/ingress.yaml</a:t>
            </a:r>
            <a:endParaRPr sz="1200">
              <a:solidFill>
                <a:schemeClr val="dk2"/>
              </a:solidFill>
              <a:latin typeface="Raleway Medium"/>
              <a:ea typeface="Raleway Medium"/>
              <a:cs typeface="Raleway Medium"/>
              <a:sym typeface="Raleway Medium"/>
            </a:endParaRPr>
          </a:p>
          <a:p>
            <a:pPr indent="-304800" lvl="1" marL="914400" rtl="0" algn="l">
              <a:lnSpc>
                <a:spcPct val="115000"/>
              </a:lnSpc>
              <a:spcBef>
                <a:spcPts val="0"/>
              </a:spcBef>
              <a:spcAft>
                <a:spcPts val="0"/>
              </a:spcAft>
              <a:buClr>
                <a:schemeClr val="dk2"/>
              </a:buClr>
              <a:buSzPts val="1200"/>
              <a:buFont typeface="Raleway Medium"/>
              <a:buChar char="○"/>
            </a:pPr>
            <a:r>
              <a:rPr lang="en" sz="1200">
                <a:solidFill>
                  <a:schemeClr val="dk2"/>
                </a:solidFill>
                <a:latin typeface="Raleway Medium"/>
                <a:ea typeface="Raleway Medium"/>
                <a:cs typeface="Raleway Medium"/>
                <a:sym typeface="Raleway Medium"/>
              </a:rPr>
              <a:t>Services:</a:t>
            </a:r>
            <a:r>
              <a:rPr lang="en" sz="1200" u="sng">
                <a:solidFill>
                  <a:schemeClr val="hlink"/>
                </a:solidFill>
                <a:latin typeface="Raleway Medium"/>
                <a:ea typeface="Raleway Medium"/>
                <a:cs typeface="Raleway Medium"/>
                <a:sym typeface="Raleway Medium"/>
                <a:hlinkClick r:id="rId9"/>
              </a:rPr>
              <a:t>https://git.onespan.com/devops-shared-platform/helm/osp-stateless-app/-/blob/main/templates/service.yaml</a:t>
            </a:r>
            <a:endParaRPr sz="1200">
              <a:solidFill>
                <a:schemeClr val="dk2"/>
              </a:solidFill>
              <a:latin typeface="Raleway Medium"/>
              <a:ea typeface="Raleway Medium"/>
              <a:cs typeface="Raleway Medium"/>
              <a:sym typeface="Raleway Medium"/>
            </a:endParaRPr>
          </a:p>
          <a:p>
            <a:pPr indent="0" lvl="0" marL="0" rtl="0" algn="l">
              <a:spcBef>
                <a:spcPts val="1600"/>
              </a:spcBef>
              <a:spcAft>
                <a:spcPts val="0"/>
              </a:spcAft>
              <a:buNone/>
            </a:pPr>
            <a:r>
              <a:t/>
            </a:r>
            <a:endParaRPr sz="1200">
              <a:latin typeface="Raleway Medium"/>
              <a:ea typeface="Raleway Medium"/>
              <a:cs typeface="Raleway Medium"/>
              <a:sym typeface="Raleway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42200" y="-76200"/>
            <a:ext cx="8259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Sample </a:t>
            </a:r>
            <a:r>
              <a:rPr lang="en" sz="2400"/>
              <a:t>Infrastructure</a:t>
            </a:r>
            <a:r>
              <a:rPr lang="en" sz="2400"/>
              <a:t> Diagram</a:t>
            </a:r>
            <a:endParaRPr sz="2400"/>
          </a:p>
        </p:txBody>
      </p:sp>
      <p:pic>
        <p:nvPicPr>
          <p:cNvPr id="451" name="Google Shape;451;p68"/>
          <p:cNvPicPr preferRelativeResize="0"/>
          <p:nvPr/>
        </p:nvPicPr>
        <p:blipFill>
          <a:blip r:embed="rId3">
            <a:alphaModFix/>
          </a:blip>
          <a:stretch>
            <a:fillRect/>
          </a:stretch>
        </p:blipFill>
        <p:spPr>
          <a:xfrm>
            <a:off x="111325" y="412425"/>
            <a:ext cx="8371849" cy="4731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2080625" y="1453150"/>
            <a:ext cx="4679100" cy="17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217625" y="-66600"/>
            <a:ext cx="8806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Appendix</a:t>
            </a:r>
            <a:endParaRPr sz="2400"/>
          </a:p>
        </p:txBody>
      </p:sp>
      <p:sp>
        <p:nvSpPr>
          <p:cNvPr id="462" name="Google Shape;462;p70"/>
          <p:cNvSpPr txBox="1"/>
          <p:nvPr/>
        </p:nvSpPr>
        <p:spPr>
          <a:xfrm>
            <a:off x="217625" y="435600"/>
            <a:ext cx="8993400" cy="41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aleway"/>
                <a:ea typeface="Raleway"/>
                <a:cs typeface="Raleway"/>
                <a:sym typeface="Raleway"/>
              </a:rPr>
              <a:t>S</a:t>
            </a:r>
            <a:r>
              <a:rPr lang="en" sz="1000">
                <a:latin typeface="Raleway"/>
                <a:ea typeface="Raleway"/>
                <a:cs typeface="Raleway"/>
                <a:sym typeface="Raleway"/>
              </a:rPr>
              <a:t>ources </a:t>
            </a:r>
            <a:endParaRPr sz="1000">
              <a:latin typeface="Raleway"/>
              <a:ea typeface="Raleway"/>
              <a:cs typeface="Raleway"/>
              <a:sym typeface="Raleway"/>
            </a:endParaRPr>
          </a:p>
          <a:p>
            <a:pPr indent="-292100" lvl="0" marL="457200" rtl="0" algn="l">
              <a:spcBef>
                <a:spcPts val="0"/>
              </a:spcBef>
              <a:spcAft>
                <a:spcPts val="0"/>
              </a:spcAft>
              <a:buSzPts val="1000"/>
              <a:buFont typeface="Raleway"/>
              <a:buAutoNum type="arabicPeriod"/>
            </a:pPr>
            <a:r>
              <a:rPr lang="en" sz="1000">
                <a:latin typeface="Raleway"/>
                <a:ea typeface="Raleway"/>
                <a:cs typeface="Raleway"/>
                <a:sym typeface="Raleway"/>
              </a:rPr>
              <a:t>Health Checks</a:t>
            </a:r>
            <a:endParaRPr sz="1000">
              <a:latin typeface="Raleway"/>
              <a:ea typeface="Raleway"/>
              <a:cs typeface="Raleway"/>
              <a:sym typeface="Raleway"/>
            </a:endParaRPr>
          </a:p>
          <a:p>
            <a:pPr indent="-292100" lvl="1" marL="914400" rtl="0" algn="l">
              <a:spcBef>
                <a:spcPts val="0"/>
              </a:spcBef>
              <a:spcAft>
                <a:spcPts val="0"/>
              </a:spcAft>
              <a:buSzPts val="1000"/>
              <a:buFont typeface="Raleway"/>
              <a:buChar char="○"/>
            </a:pPr>
            <a:r>
              <a:rPr lang="en" sz="1000" u="sng">
                <a:solidFill>
                  <a:schemeClr val="hlink"/>
                </a:solidFill>
                <a:latin typeface="Raleway"/>
                <a:ea typeface="Raleway"/>
                <a:cs typeface="Raleway"/>
                <a:sym typeface="Raleway"/>
                <a:hlinkClick r:id="rId3"/>
              </a:rPr>
              <a:t>https://medium.com/avmconsulting-blog/how-to-perform-health-checks-in-kubernetes-k8s-a4e5300b1f9d</a:t>
            </a:r>
            <a:endParaRPr sz="1000">
              <a:latin typeface="Raleway"/>
              <a:ea typeface="Raleway"/>
              <a:cs typeface="Raleway"/>
              <a:sym typeface="Raleway"/>
            </a:endParaRPr>
          </a:p>
          <a:p>
            <a:pPr indent="-292100" lvl="0" marL="457200" rtl="0" algn="l">
              <a:spcBef>
                <a:spcPts val="0"/>
              </a:spcBef>
              <a:spcAft>
                <a:spcPts val="0"/>
              </a:spcAft>
              <a:buSzPts val="1000"/>
              <a:buFont typeface="Raleway"/>
              <a:buAutoNum type="arabicPeriod"/>
            </a:pPr>
            <a:r>
              <a:rPr lang="en" sz="1000">
                <a:latin typeface="Raleway"/>
                <a:ea typeface="Raleway"/>
                <a:cs typeface="Raleway"/>
                <a:sym typeface="Raleway"/>
              </a:rPr>
              <a:t>Ingress</a:t>
            </a:r>
            <a:endParaRPr sz="1000">
              <a:latin typeface="Raleway"/>
              <a:ea typeface="Raleway"/>
              <a:cs typeface="Raleway"/>
              <a:sym typeface="Raleway"/>
            </a:endParaRPr>
          </a:p>
          <a:p>
            <a:pPr indent="-292100" lvl="1" marL="914400" rtl="0" algn="l">
              <a:spcBef>
                <a:spcPts val="0"/>
              </a:spcBef>
              <a:spcAft>
                <a:spcPts val="0"/>
              </a:spcAft>
              <a:buSzPts val="1000"/>
              <a:buFont typeface="Raleway"/>
              <a:buChar char="○"/>
            </a:pPr>
            <a:r>
              <a:rPr lang="en" sz="1000" u="sng">
                <a:solidFill>
                  <a:schemeClr val="hlink"/>
                </a:solidFill>
                <a:latin typeface="Raleway"/>
                <a:ea typeface="Raleway"/>
                <a:cs typeface="Raleway"/>
                <a:sym typeface="Raleway"/>
                <a:hlinkClick r:id="rId4"/>
              </a:rPr>
              <a:t>https://medium.com/devops-mojo/kubernetes-ingress-overview-what-is-kubernetes-ingress-introduction-to-k8s-ingress-b0f81525ffe2</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5"/>
              </a:rPr>
              <a:t>https://www.eksworkshop.com/beginner/130_exposing-service/ingress/</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6"/>
              </a:rPr>
              <a:t>https://medium.com/towards-data-science/how-to-set-up-ingress-controller-in-aws-eks-d745d9107307</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Load Balancer</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7"/>
              </a:rPr>
              <a:t>https://www.containiq.com/post/kubernetes-load-balancer</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Helm Charts</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8"/>
              </a:rPr>
              <a:t>https://www.baeldung.com/ops/kubernetes-helm</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Kubernetes</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9"/>
              </a:rPr>
              <a:t>https://medium.com/devops-mojo/kubernetes-architecture-overview-introduction-to-k8s-architecture-and-understanding-k8s-cluster-components-90e11eb34ccd</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Services</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0"/>
              </a:rPr>
              <a:t>https://medium.com/devops-mojo/kubernetes-service-types-overview-introduction-to-k8s-service-types-what-are-types-of-kubernetes-services-ea6db72c3f8c</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1"/>
              </a:rPr>
              <a:t>https://awstip.com/why-i-stumbled-upon-confluence-between-aws-load-balancers-and-kubernetes-service-c8603537ac9b</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Helm Charts</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2"/>
              </a:rPr>
              <a:t>https://www.baeldung.com/ops/kubernetes-helm</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3"/>
              </a:rPr>
              <a:t>https://www.freecodecamp.org/news/what-is-a-helm-chart-tutorial-for-kubernetes-beginners/</a:t>
            </a:r>
            <a:endParaRPr sz="1000">
              <a:solidFill>
                <a:schemeClr val="dk2"/>
              </a:solidFill>
              <a:latin typeface="Raleway"/>
              <a:ea typeface="Raleway"/>
              <a:cs typeface="Raleway"/>
              <a:sym typeface="Raleway"/>
            </a:endParaRPr>
          </a:p>
          <a:p>
            <a:pPr indent="-292100" lvl="0" marL="457200" rtl="0" algn="l">
              <a:spcBef>
                <a:spcPts val="0"/>
              </a:spcBef>
              <a:spcAft>
                <a:spcPts val="0"/>
              </a:spcAft>
              <a:buClr>
                <a:schemeClr val="dk2"/>
              </a:buClr>
              <a:buSzPts val="1000"/>
              <a:buFont typeface="Raleway"/>
              <a:buAutoNum type="arabicPeriod"/>
            </a:pPr>
            <a:r>
              <a:rPr lang="en" sz="1000">
                <a:solidFill>
                  <a:schemeClr val="dk2"/>
                </a:solidFill>
                <a:latin typeface="Raleway"/>
                <a:ea typeface="Raleway"/>
                <a:cs typeface="Raleway"/>
                <a:sym typeface="Raleway"/>
              </a:rPr>
              <a:t>AutoScaling</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4"/>
              </a:rPr>
              <a:t>https://blog.scaleway.com/understanding-kubernetes-autoscaling/</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5"/>
              </a:rPr>
              <a:t>https://www.clickittech.com/devops/kubernetes-autoscaling/</a:t>
            </a:r>
            <a:endParaRPr sz="1000">
              <a:solidFill>
                <a:schemeClr val="dk2"/>
              </a:solidFill>
              <a:latin typeface="Raleway"/>
              <a:ea typeface="Raleway"/>
              <a:cs typeface="Raleway"/>
              <a:sym typeface="Raleway"/>
            </a:endParaRPr>
          </a:p>
          <a:p>
            <a:pPr indent="-292100" lvl="1" marL="914400" rtl="0" algn="l">
              <a:spcBef>
                <a:spcPts val="0"/>
              </a:spcBef>
              <a:spcAft>
                <a:spcPts val="0"/>
              </a:spcAft>
              <a:buClr>
                <a:schemeClr val="dk2"/>
              </a:buClr>
              <a:buSzPts val="1000"/>
              <a:buFont typeface="Raleway"/>
              <a:buChar char="○"/>
            </a:pPr>
            <a:r>
              <a:rPr lang="en" sz="1000" u="sng">
                <a:solidFill>
                  <a:schemeClr val="hlink"/>
                </a:solidFill>
                <a:latin typeface="Raleway"/>
                <a:ea typeface="Raleway"/>
                <a:cs typeface="Raleway"/>
                <a:sym typeface="Raleway"/>
                <a:hlinkClick r:id="rId16"/>
              </a:rPr>
              <a:t>https://learnk8s.io/kubernetes-autoscaling-strategies</a:t>
            </a:r>
            <a:endParaRPr sz="1000">
              <a:solidFill>
                <a:schemeClr val="dk2"/>
              </a:solidFill>
              <a:latin typeface="Raleway"/>
              <a:ea typeface="Raleway"/>
              <a:cs typeface="Raleway"/>
              <a:sym typeface="Raleway"/>
            </a:endParaRPr>
          </a:p>
          <a:p>
            <a:pPr indent="0" lvl="0" marL="457200" rtl="0" algn="l">
              <a:spcBef>
                <a:spcPts val="0"/>
              </a:spcBef>
              <a:spcAft>
                <a:spcPts val="0"/>
              </a:spcAft>
              <a:buNone/>
            </a:pPr>
            <a:r>
              <a:t/>
            </a:r>
            <a:endParaRPr sz="1000">
              <a:solidFill>
                <a:schemeClr val="dk2"/>
              </a:solidFill>
              <a:latin typeface="Raleway"/>
              <a:ea typeface="Raleway"/>
              <a:cs typeface="Raleway"/>
              <a:sym typeface="Raleway"/>
            </a:endParaRPr>
          </a:p>
          <a:p>
            <a:pPr indent="0" lvl="0" marL="457200" rtl="0" algn="l">
              <a:spcBef>
                <a:spcPts val="0"/>
              </a:spcBef>
              <a:spcAft>
                <a:spcPts val="0"/>
              </a:spcAft>
              <a:buNone/>
            </a:pPr>
            <a:r>
              <a:t/>
            </a:r>
            <a:endParaRPr sz="1000">
              <a:solidFill>
                <a:schemeClr val="dk2"/>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1"/>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sp>
        <p:nvSpPr>
          <p:cNvPr id="468" name="Google Shape;468;p71"/>
          <p:cNvSpPr txBox="1"/>
          <p:nvPr/>
        </p:nvSpPr>
        <p:spPr>
          <a:xfrm>
            <a:off x="153950" y="673925"/>
            <a:ext cx="8499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92929"/>
                </a:solidFill>
                <a:highlight>
                  <a:srgbClr val="FFFFFF"/>
                </a:highlight>
              </a:rPr>
              <a:t>Step 1: Define NFRs (Non Functional Requirements) e.g.</a:t>
            </a:r>
            <a:endParaRPr b="1"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SLA: 90% of the APIs should send the response within 2 seconds (Exception: S3 Upload/Download/Shielding)</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Max Concurrent Users: 200 users</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Average </a:t>
            </a:r>
            <a:r>
              <a:rPr lang="en" sz="1200">
                <a:solidFill>
                  <a:srgbClr val="292929"/>
                </a:solidFill>
                <a:highlight>
                  <a:schemeClr val="lt1"/>
                </a:highlight>
              </a:rPr>
              <a:t>Concurrent </a:t>
            </a:r>
            <a:r>
              <a:rPr lang="en" sz="1200">
                <a:solidFill>
                  <a:srgbClr val="292929"/>
                </a:solidFill>
                <a:highlight>
                  <a:srgbClr val="FFFFFF"/>
                </a:highlight>
              </a:rPr>
              <a:t>Users: 1-5 users</a:t>
            </a:r>
            <a:endParaRPr sz="1200">
              <a:solidFill>
                <a:srgbClr val="292929"/>
              </a:solidFill>
              <a:highlight>
                <a:srgbClr val="FFFFFF"/>
              </a:highlight>
            </a:endParaRPr>
          </a:p>
          <a:p>
            <a:pPr indent="0" lvl="0" marL="0" rtl="0" algn="l">
              <a:spcBef>
                <a:spcPts val="0"/>
              </a:spcBef>
              <a:spcAft>
                <a:spcPts val="0"/>
              </a:spcAft>
              <a:buNone/>
            </a:pPr>
            <a:r>
              <a:rPr b="1" lang="en" sz="1200">
                <a:solidFill>
                  <a:srgbClr val="292929"/>
                </a:solidFill>
                <a:highlight>
                  <a:srgbClr val="FFFFFF"/>
                </a:highlight>
              </a:rPr>
              <a:t>Step 2: Start with estimate resources (Number of Pods and CPU/RAM)</a:t>
            </a:r>
            <a:endParaRPr b="1"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Assuming 1 Pod with 1 CPU/0.5m RAM can serve 5 concurrent users within 2 seconds for each API request.</a:t>
            </a:r>
            <a:endParaRPr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Start with 2 Pods </a:t>
            </a:r>
            <a:r>
              <a:rPr lang="en" sz="1200">
                <a:solidFill>
                  <a:srgbClr val="292929"/>
                </a:solidFill>
                <a:highlight>
                  <a:schemeClr val="lt1"/>
                </a:highlight>
              </a:rPr>
              <a:t>of 1 CPU/0.5m RAM </a:t>
            </a:r>
            <a:r>
              <a:rPr lang="en" sz="1200">
                <a:solidFill>
                  <a:srgbClr val="292929"/>
                </a:solidFill>
                <a:highlight>
                  <a:srgbClr val="FFFFFF"/>
                </a:highlight>
              </a:rPr>
              <a:t>for each Microservice to serve 5 </a:t>
            </a:r>
            <a:r>
              <a:rPr lang="en" sz="1200">
                <a:solidFill>
                  <a:srgbClr val="292929"/>
                </a:solidFill>
                <a:highlight>
                  <a:schemeClr val="lt1"/>
                </a:highlight>
              </a:rPr>
              <a:t>concurrent users + High Availability.</a:t>
            </a:r>
            <a:endParaRPr sz="1200">
              <a:solidFill>
                <a:srgbClr val="292929"/>
              </a:solidFill>
              <a:highlight>
                <a:schemeClr val="lt1"/>
              </a:highlight>
            </a:endParaRPr>
          </a:p>
          <a:p>
            <a:pPr indent="-304800" lvl="0" marL="457200" rtl="0" algn="l">
              <a:spcBef>
                <a:spcPts val="0"/>
              </a:spcBef>
              <a:spcAft>
                <a:spcPts val="0"/>
              </a:spcAft>
              <a:buClr>
                <a:srgbClr val="292929"/>
              </a:buClr>
              <a:buSzPts val="1200"/>
              <a:buChar char="●"/>
            </a:pPr>
            <a:r>
              <a:rPr lang="en" sz="1200">
                <a:solidFill>
                  <a:srgbClr val="292929"/>
                </a:solidFill>
                <a:highlight>
                  <a:schemeClr val="lt1"/>
                </a:highlight>
              </a:rPr>
              <a:t>Set up Autoscaling for Horizontal Pods and Nodes, when the CPU/RAM utilization goes above 80% for more than 1-2 minutes, to support the max concurrent 300 users and Autoscale down for idle pods/nodes. </a:t>
            </a:r>
            <a:endParaRPr sz="1200">
              <a:solidFill>
                <a:srgbClr val="292929"/>
              </a:solidFill>
              <a:highlight>
                <a:schemeClr val="lt1"/>
              </a:highlight>
            </a:endParaRPr>
          </a:p>
          <a:p>
            <a:pPr indent="0" lvl="0" marL="0" rtl="0" algn="l">
              <a:spcBef>
                <a:spcPts val="0"/>
              </a:spcBef>
              <a:spcAft>
                <a:spcPts val="0"/>
              </a:spcAft>
              <a:buNone/>
            </a:pPr>
            <a:r>
              <a:rPr b="1" lang="en" sz="1200">
                <a:solidFill>
                  <a:srgbClr val="292929"/>
                </a:solidFill>
                <a:highlight>
                  <a:srgbClr val="FFFFFF"/>
                </a:highlight>
              </a:rPr>
              <a:t>Step 3: Load Test the Infrastructure with Max/Average Users and Collect Pods CPU/RAM Usage &amp; Response Time</a:t>
            </a:r>
            <a:endParaRPr b="1" sz="1200">
              <a:solidFill>
                <a:srgbClr val="292929"/>
              </a:solidFill>
              <a:highlight>
                <a:srgbClr val="FFFFFF"/>
              </a:highlight>
            </a:endParaRPr>
          </a:p>
          <a:p>
            <a:pPr indent="-304800" lvl="0" marL="457200" rtl="0" algn="l">
              <a:spcBef>
                <a:spcPts val="0"/>
              </a:spcBef>
              <a:spcAft>
                <a:spcPts val="0"/>
              </a:spcAft>
              <a:buClr>
                <a:srgbClr val="292929"/>
              </a:buClr>
              <a:buSzPts val="1200"/>
              <a:buChar char="●"/>
            </a:pPr>
            <a:r>
              <a:rPr lang="en" sz="1200">
                <a:solidFill>
                  <a:srgbClr val="292929"/>
                </a:solidFill>
                <a:highlight>
                  <a:srgbClr val="FFFFFF"/>
                </a:highlight>
              </a:rPr>
              <a:t>Collect the</a:t>
            </a:r>
            <a:r>
              <a:rPr lang="en" sz="1200">
                <a:solidFill>
                  <a:srgbClr val="292929"/>
                </a:solidFill>
                <a:highlight>
                  <a:schemeClr val="lt1"/>
                </a:highlight>
              </a:rPr>
              <a:t> </a:t>
            </a:r>
            <a:r>
              <a:rPr lang="en" sz="1200">
                <a:solidFill>
                  <a:srgbClr val="292929"/>
                </a:solidFill>
                <a:highlight>
                  <a:schemeClr val="lt1"/>
                </a:highlight>
              </a:rPr>
              <a:t>Pods CPU/RAM Usage and Response Time for Max and Average Concurrent Users </a:t>
            </a:r>
            <a:endParaRPr sz="1200">
              <a:solidFill>
                <a:srgbClr val="292929"/>
              </a:solidFill>
              <a:highlight>
                <a:schemeClr val="lt1"/>
              </a:highlight>
            </a:endParaRPr>
          </a:p>
          <a:p>
            <a:pPr indent="-304800" lvl="0" marL="457200" rtl="0" algn="l">
              <a:spcBef>
                <a:spcPts val="0"/>
              </a:spcBef>
              <a:spcAft>
                <a:spcPts val="0"/>
              </a:spcAft>
              <a:buClr>
                <a:srgbClr val="292929"/>
              </a:buClr>
              <a:buSzPts val="1200"/>
              <a:buChar char="●"/>
            </a:pPr>
            <a:r>
              <a:rPr lang="en" sz="1200">
                <a:solidFill>
                  <a:srgbClr val="292929"/>
                </a:solidFill>
                <a:highlight>
                  <a:schemeClr val="lt1"/>
                </a:highlight>
              </a:rPr>
              <a:t>Update the estimate resources with the new resources (CPU/RAM and Number of Pods) based on the Load Test data (collected pod CPU/RAM usage) and response time.</a:t>
            </a:r>
            <a:endParaRPr sz="1200">
              <a:solidFill>
                <a:srgbClr val="292929"/>
              </a:solidFill>
              <a:highlight>
                <a:schemeClr val="lt1"/>
              </a:highlight>
            </a:endParaRPr>
          </a:p>
          <a:p>
            <a:pPr indent="-304800" lvl="0" marL="457200" rtl="0" algn="l">
              <a:spcBef>
                <a:spcPts val="0"/>
              </a:spcBef>
              <a:spcAft>
                <a:spcPts val="0"/>
              </a:spcAft>
              <a:buClr>
                <a:srgbClr val="292929"/>
              </a:buClr>
              <a:buSzPts val="1200"/>
              <a:buChar char="●"/>
            </a:pPr>
            <a:r>
              <a:rPr lang="en" sz="1200">
                <a:solidFill>
                  <a:srgbClr val="292929"/>
                </a:solidFill>
                <a:highlight>
                  <a:schemeClr val="lt1"/>
                </a:highlight>
              </a:rPr>
              <a:t>Test if Autoscaling supports max concurrent 300 users and if it autoscale down after. </a:t>
            </a:r>
            <a:endParaRPr sz="1200">
              <a:solidFill>
                <a:srgbClr val="292929"/>
              </a:solidFill>
              <a:highlight>
                <a:schemeClr val="lt1"/>
              </a:highlight>
            </a:endParaRPr>
          </a:p>
          <a:p>
            <a:pPr indent="0" lvl="0" marL="0" rtl="0" algn="l">
              <a:spcBef>
                <a:spcPts val="0"/>
              </a:spcBef>
              <a:spcAft>
                <a:spcPts val="0"/>
              </a:spcAft>
              <a:buNone/>
            </a:pPr>
            <a:r>
              <a:rPr b="1" lang="en" sz="1200">
                <a:solidFill>
                  <a:srgbClr val="292929"/>
                </a:solidFill>
                <a:highlight>
                  <a:srgbClr val="FFFFFF"/>
                </a:highlight>
              </a:rPr>
              <a:t>Step 4: </a:t>
            </a:r>
            <a:r>
              <a:rPr b="1" lang="en" sz="1200">
                <a:solidFill>
                  <a:srgbClr val="292929"/>
                </a:solidFill>
                <a:highlight>
                  <a:schemeClr val="lt1"/>
                </a:highlight>
              </a:rPr>
              <a:t>Repeat the Load Test with Max/Average Users and Update the resources and autoscaling.</a:t>
            </a:r>
            <a:endParaRPr b="1" sz="1200">
              <a:solidFill>
                <a:srgbClr val="292929"/>
              </a:solidFill>
              <a:highlight>
                <a:schemeClr val="lt1"/>
              </a:highlight>
            </a:endParaRPr>
          </a:p>
          <a:p>
            <a:pPr indent="-304800" lvl="0" marL="457200" rtl="0" algn="l">
              <a:spcBef>
                <a:spcPts val="0"/>
              </a:spcBef>
              <a:spcAft>
                <a:spcPts val="0"/>
              </a:spcAft>
              <a:buClr>
                <a:srgbClr val="292929"/>
              </a:buClr>
              <a:buSzPts val="1200"/>
              <a:buChar char="●"/>
            </a:pPr>
            <a:r>
              <a:rPr lang="en" sz="1200">
                <a:solidFill>
                  <a:srgbClr val="292929"/>
                </a:solidFill>
                <a:highlight>
                  <a:schemeClr val="lt1"/>
                </a:highlight>
              </a:rPr>
              <a:t>Continue to repeat the Load Test with Max/Average Users and update the resources accurate numbers </a:t>
            </a:r>
            <a:r>
              <a:rPr b="1" i="1" lang="en" sz="1200">
                <a:solidFill>
                  <a:srgbClr val="0000FF"/>
                </a:solidFill>
                <a:highlight>
                  <a:schemeClr val="lt1"/>
                </a:highlight>
              </a:rPr>
              <a:t>until the SLA is met with optimal resource utilization.</a:t>
            </a:r>
            <a:endParaRPr b="1" i="1" sz="1200">
              <a:solidFill>
                <a:srgbClr val="0000FF"/>
              </a:solidFill>
              <a:highlight>
                <a:schemeClr val="lt1"/>
              </a:highlight>
            </a:endParaRPr>
          </a:p>
          <a:p>
            <a:pPr indent="-304800" lvl="0" marL="457200" rtl="0" algn="l">
              <a:spcBef>
                <a:spcPts val="0"/>
              </a:spcBef>
              <a:spcAft>
                <a:spcPts val="0"/>
              </a:spcAft>
              <a:buClr>
                <a:srgbClr val="292929"/>
              </a:buClr>
              <a:buSzPts val="1200"/>
              <a:buChar char="●"/>
            </a:pPr>
            <a:r>
              <a:rPr lang="en" sz="1200">
                <a:solidFill>
                  <a:srgbClr val="292929"/>
                </a:solidFill>
                <a:highlight>
                  <a:schemeClr val="lt1"/>
                </a:highlight>
              </a:rPr>
              <a:t>Continue to Test Autoscaling Up and Down, until optimal performance is achieved. </a:t>
            </a:r>
            <a:endParaRPr b="1" sz="1200">
              <a:solidFill>
                <a:srgbClr val="292929"/>
              </a:solidFill>
              <a:highlight>
                <a:schemeClr val="lt1"/>
              </a:highlight>
            </a:endParaRPr>
          </a:p>
          <a:p>
            <a:pPr indent="0" lvl="0" marL="0" rtl="0" algn="l">
              <a:spcBef>
                <a:spcPts val="0"/>
              </a:spcBef>
              <a:spcAft>
                <a:spcPts val="0"/>
              </a:spcAft>
              <a:buNone/>
            </a:pPr>
            <a:r>
              <a:t/>
            </a:r>
            <a:endParaRPr sz="1200">
              <a:solidFill>
                <a:srgbClr val="292929"/>
              </a:solidFill>
              <a:highlight>
                <a:srgbClr val="FFFFFF"/>
              </a:highlight>
            </a:endParaRPr>
          </a:p>
          <a:p>
            <a:pPr indent="0" lvl="0" marL="0" rtl="0" algn="l">
              <a:spcBef>
                <a:spcPts val="0"/>
              </a:spcBef>
              <a:spcAft>
                <a:spcPts val="0"/>
              </a:spcAft>
              <a:buNone/>
            </a:pPr>
            <a:r>
              <a:t/>
            </a:r>
            <a:endParaRPr b="1" sz="1200">
              <a:solidFill>
                <a:srgbClr val="292929"/>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25925" y="-43850"/>
            <a:ext cx="7342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Without Container Orchestration</a:t>
            </a:r>
            <a:endParaRPr sz="2000"/>
          </a:p>
        </p:txBody>
      </p:sp>
      <p:pic>
        <p:nvPicPr>
          <p:cNvPr id="106" name="Google Shape;106;p18"/>
          <p:cNvPicPr preferRelativeResize="0"/>
          <p:nvPr/>
        </p:nvPicPr>
        <p:blipFill>
          <a:blip r:embed="rId3">
            <a:alphaModFix/>
          </a:blip>
          <a:stretch>
            <a:fillRect/>
          </a:stretch>
        </p:blipFill>
        <p:spPr>
          <a:xfrm>
            <a:off x="381000" y="591550"/>
            <a:ext cx="7972654" cy="42471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pic>
        <p:nvPicPr>
          <p:cNvPr id="474" name="Google Shape;474;p72"/>
          <p:cNvPicPr preferRelativeResize="0"/>
          <p:nvPr/>
        </p:nvPicPr>
        <p:blipFill>
          <a:blip r:embed="rId3">
            <a:alphaModFix/>
          </a:blip>
          <a:stretch>
            <a:fillRect/>
          </a:stretch>
        </p:blipFill>
        <p:spPr>
          <a:xfrm>
            <a:off x="1803125" y="513225"/>
            <a:ext cx="5137975" cy="44778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3"/>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pic>
        <p:nvPicPr>
          <p:cNvPr id="480" name="Google Shape;480;p73"/>
          <p:cNvPicPr preferRelativeResize="0"/>
          <p:nvPr/>
        </p:nvPicPr>
        <p:blipFill>
          <a:blip r:embed="rId3">
            <a:alphaModFix/>
          </a:blip>
          <a:stretch>
            <a:fillRect/>
          </a:stretch>
        </p:blipFill>
        <p:spPr>
          <a:xfrm>
            <a:off x="1261625" y="3062399"/>
            <a:ext cx="5974749" cy="2004850"/>
          </a:xfrm>
          <a:prstGeom prst="rect">
            <a:avLst/>
          </a:prstGeom>
          <a:noFill/>
          <a:ln>
            <a:noFill/>
          </a:ln>
        </p:spPr>
      </p:pic>
      <p:pic>
        <p:nvPicPr>
          <p:cNvPr id="481" name="Google Shape;481;p73"/>
          <p:cNvPicPr preferRelativeResize="0"/>
          <p:nvPr/>
        </p:nvPicPr>
        <p:blipFill>
          <a:blip r:embed="rId4">
            <a:alphaModFix/>
          </a:blip>
          <a:stretch>
            <a:fillRect/>
          </a:stretch>
        </p:blipFill>
        <p:spPr>
          <a:xfrm>
            <a:off x="1295925" y="472750"/>
            <a:ext cx="5860576" cy="2334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pic>
        <p:nvPicPr>
          <p:cNvPr id="487" name="Google Shape;487;p74"/>
          <p:cNvPicPr preferRelativeResize="0"/>
          <p:nvPr/>
        </p:nvPicPr>
        <p:blipFill>
          <a:blip r:embed="rId3">
            <a:alphaModFix/>
          </a:blip>
          <a:stretch>
            <a:fillRect/>
          </a:stretch>
        </p:blipFill>
        <p:spPr>
          <a:xfrm>
            <a:off x="685800" y="564250"/>
            <a:ext cx="7513052" cy="41563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5"/>
          <p:cNvSpPr txBox="1"/>
          <p:nvPr>
            <p:ph type="title"/>
          </p:nvPr>
        </p:nvSpPr>
        <p:spPr>
          <a:xfrm>
            <a:off x="474800" y="-18300"/>
            <a:ext cx="8412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Number of pods and their resources (CPU/RAM) for App Shielding</a:t>
            </a:r>
            <a:endParaRPr sz="2000"/>
          </a:p>
        </p:txBody>
      </p:sp>
      <p:pic>
        <p:nvPicPr>
          <p:cNvPr id="493" name="Google Shape;493;p75"/>
          <p:cNvPicPr preferRelativeResize="0"/>
          <p:nvPr/>
        </p:nvPicPr>
        <p:blipFill>
          <a:blip r:embed="rId3">
            <a:alphaModFix/>
          </a:blip>
          <a:stretch>
            <a:fillRect/>
          </a:stretch>
        </p:blipFill>
        <p:spPr>
          <a:xfrm>
            <a:off x="753674" y="516100"/>
            <a:ext cx="7596498" cy="4695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779600" y="-18300"/>
            <a:ext cx="4398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Kubernetes?</a:t>
            </a:r>
            <a:endParaRPr sz="2000"/>
          </a:p>
        </p:txBody>
      </p:sp>
      <p:sp>
        <p:nvSpPr>
          <p:cNvPr id="112" name="Google Shape;112;p19"/>
          <p:cNvSpPr txBox="1"/>
          <p:nvPr/>
        </p:nvSpPr>
        <p:spPr>
          <a:xfrm>
            <a:off x="235500" y="3197425"/>
            <a:ext cx="87684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304800" lvl="0" marL="457200" rtl="0" algn="l">
              <a:lnSpc>
                <a:spcPct val="100000"/>
              </a:lnSpc>
              <a:spcBef>
                <a:spcPts val="120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Kubernetes is a portable, extensible, </a:t>
            </a:r>
            <a:r>
              <a:rPr b="1" lang="en" sz="1200">
                <a:solidFill>
                  <a:srgbClr val="222222"/>
                </a:solidFill>
                <a:highlight>
                  <a:srgbClr val="FFFFFF"/>
                </a:highlight>
                <a:latin typeface="Roboto"/>
                <a:ea typeface="Roboto"/>
                <a:cs typeface="Roboto"/>
                <a:sym typeface="Roboto"/>
              </a:rPr>
              <a:t>open source platform for managing containerized workloads</a:t>
            </a:r>
            <a:r>
              <a:rPr lang="en" sz="1200">
                <a:solidFill>
                  <a:srgbClr val="222222"/>
                </a:solidFill>
                <a:highlight>
                  <a:srgbClr val="FFFFFF"/>
                </a:highlight>
                <a:latin typeface="Roboto"/>
                <a:ea typeface="Roboto"/>
                <a:cs typeface="Roboto"/>
                <a:sym typeface="Roboto"/>
              </a:rPr>
              <a:t> and services, that facilitates both declarative configuration and automation. (</a:t>
            </a:r>
            <a:r>
              <a:rPr b="1" lang="en" sz="1200">
                <a:solidFill>
                  <a:srgbClr val="222222"/>
                </a:solidFill>
                <a:highlight>
                  <a:srgbClr val="FFFFFF"/>
                </a:highlight>
                <a:latin typeface="Roboto"/>
                <a:ea typeface="Roboto"/>
                <a:cs typeface="Roboto"/>
                <a:sym typeface="Roboto"/>
              </a:rPr>
              <a:t>Orchestration for Containers</a:t>
            </a:r>
            <a:r>
              <a:rPr lang="en" sz="1200">
                <a:solidFill>
                  <a:srgbClr val="222222"/>
                </a:solidFill>
                <a:highlight>
                  <a:srgbClr val="FFFFFF"/>
                </a:highlight>
                <a:latin typeface="Roboto"/>
                <a:ea typeface="Roboto"/>
                <a:cs typeface="Roboto"/>
                <a:sym typeface="Roboto"/>
              </a:rPr>
              <a:t>).</a:t>
            </a:r>
            <a:endParaRPr sz="1200">
              <a:solidFill>
                <a:srgbClr val="222222"/>
              </a:solidFill>
              <a:highlight>
                <a:srgbClr val="FFFFFF"/>
              </a:highlight>
              <a:latin typeface="Roboto"/>
              <a:ea typeface="Roboto"/>
              <a:cs typeface="Roboto"/>
              <a:sym typeface="Roboto"/>
            </a:endParaRPr>
          </a:p>
          <a:p>
            <a:pPr indent="-304800" lvl="0" marL="457200" rtl="0" algn="l">
              <a:spcBef>
                <a:spcPts val="0"/>
              </a:spcBef>
              <a:spcAft>
                <a:spcPts val="0"/>
              </a:spcAft>
              <a:buClr>
                <a:srgbClr val="222222"/>
              </a:buClr>
              <a:buSzPts val="1200"/>
              <a:buFont typeface="Roboto"/>
              <a:buChar char="●"/>
            </a:pPr>
            <a:r>
              <a:rPr lang="en" sz="1200">
                <a:solidFill>
                  <a:srgbClr val="222222"/>
                </a:solidFill>
                <a:highlight>
                  <a:schemeClr val="lt1"/>
                </a:highlight>
                <a:latin typeface="Roboto"/>
                <a:ea typeface="Roboto"/>
                <a:cs typeface="Roboto"/>
                <a:sym typeface="Roboto"/>
              </a:rPr>
              <a:t>It can run distributed systems resiliently. It takes care of scaling and failover for your application, provides deployment patterns.</a:t>
            </a:r>
            <a:endParaRPr sz="1200">
              <a:solidFill>
                <a:srgbClr val="222222"/>
              </a:solidFill>
              <a:highlight>
                <a:srgbClr val="FFFFFF"/>
              </a:highlight>
              <a:latin typeface="Roboto"/>
              <a:ea typeface="Roboto"/>
              <a:cs typeface="Roboto"/>
              <a:sym typeface="Roboto"/>
            </a:endParaRPr>
          </a:p>
          <a:p>
            <a:pPr indent="-304800" lvl="0" marL="457200" rtl="0" algn="l">
              <a:lnSpc>
                <a:spcPct val="100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Google open-sourced the Kubernetes project in 2014. The name Kubernetes originates from Greek, meaning helmsman or pilot. K8s as an abbreviation results from counting the eight letters between the "K" and the "s"</a:t>
            </a:r>
            <a:endParaRPr sz="1200">
              <a:solidFill>
                <a:srgbClr val="222222"/>
              </a:solidFill>
              <a:highlight>
                <a:srgbClr val="FFFFFF"/>
              </a:highlight>
              <a:latin typeface="Roboto"/>
              <a:ea typeface="Roboto"/>
              <a:cs typeface="Roboto"/>
              <a:sym typeface="Roboto"/>
            </a:endParaRPr>
          </a:p>
        </p:txBody>
      </p:sp>
      <p:pic>
        <p:nvPicPr>
          <p:cNvPr id="113" name="Google Shape;113;p19"/>
          <p:cNvPicPr preferRelativeResize="0"/>
          <p:nvPr/>
        </p:nvPicPr>
        <p:blipFill>
          <a:blip r:embed="rId3">
            <a:alphaModFix/>
          </a:blip>
          <a:stretch>
            <a:fillRect/>
          </a:stretch>
        </p:blipFill>
        <p:spPr>
          <a:xfrm>
            <a:off x="755825" y="552925"/>
            <a:ext cx="7313075" cy="2831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525925" y="-43850"/>
            <a:ext cx="73422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Why Kubernetes? (Benefits/Reasons of using Kubernetes)</a:t>
            </a:r>
            <a:endParaRPr sz="2000"/>
          </a:p>
        </p:txBody>
      </p:sp>
      <p:pic>
        <p:nvPicPr>
          <p:cNvPr id="119" name="Google Shape;119;p20"/>
          <p:cNvPicPr preferRelativeResize="0"/>
          <p:nvPr/>
        </p:nvPicPr>
        <p:blipFill>
          <a:blip r:embed="rId3">
            <a:alphaModFix/>
          </a:blip>
          <a:stretch>
            <a:fillRect/>
          </a:stretch>
        </p:blipFill>
        <p:spPr>
          <a:xfrm>
            <a:off x="3075160" y="480425"/>
            <a:ext cx="2396125" cy="1217075"/>
          </a:xfrm>
          <a:prstGeom prst="rect">
            <a:avLst/>
          </a:prstGeom>
          <a:noFill/>
          <a:ln>
            <a:noFill/>
          </a:ln>
        </p:spPr>
      </p:pic>
      <p:pic>
        <p:nvPicPr>
          <p:cNvPr id="120" name="Google Shape;120;p20"/>
          <p:cNvPicPr preferRelativeResize="0"/>
          <p:nvPr/>
        </p:nvPicPr>
        <p:blipFill>
          <a:blip r:embed="rId4">
            <a:alphaModFix/>
          </a:blip>
          <a:stretch>
            <a:fillRect/>
          </a:stretch>
        </p:blipFill>
        <p:spPr>
          <a:xfrm>
            <a:off x="533400" y="1984450"/>
            <a:ext cx="8235885" cy="315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779600" y="-18300"/>
            <a:ext cx="70599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Kubernetes Industry Adoption</a:t>
            </a:r>
            <a:endParaRPr sz="2000"/>
          </a:p>
        </p:txBody>
      </p:sp>
      <p:pic>
        <p:nvPicPr>
          <p:cNvPr id="126" name="Google Shape;126;p21"/>
          <p:cNvPicPr preferRelativeResize="0"/>
          <p:nvPr/>
        </p:nvPicPr>
        <p:blipFill>
          <a:blip r:embed="rId3">
            <a:alphaModFix/>
          </a:blip>
          <a:stretch>
            <a:fillRect/>
          </a:stretch>
        </p:blipFill>
        <p:spPr>
          <a:xfrm>
            <a:off x="152400" y="921900"/>
            <a:ext cx="8839203" cy="34459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